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90" r:id="rId6"/>
    <p:sldId id="260" r:id="rId7"/>
    <p:sldId id="261" r:id="rId8"/>
    <p:sldId id="265" r:id="rId9"/>
    <p:sldId id="262" r:id="rId10"/>
    <p:sldId id="266" r:id="rId11"/>
    <p:sldId id="263" r:id="rId12"/>
    <p:sldId id="264" r:id="rId13"/>
    <p:sldId id="267" r:id="rId14"/>
    <p:sldId id="270" r:id="rId15"/>
    <p:sldId id="271" r:id="rId16"/>
    <p:sldId id="293" r:id="rId17"/>
    <p:sldId id="335" r:id="rId18"/>
    <p:sldId id="291" r:id="rId19"/>
    <p:sldId id="273" r:id="rId20"/>
    <p:sldId id="337" r:id="rId21"/>
    <p:sldId id="275" r:id="rId22"/>
    <p:sldId id="338" r:id="rId23"/>
    <p:sldId id="340" r:id="rId24"/>
    <p:sldId id="341" r:id="rId25"/>
    <p:sldId id="342" r:id="rId26"/>
    <p:sldId id="343" r:id="rId27"/>
    <p:sldId id="357" r:id="rId28"/>
    <p:sldId id="344" r:id="rId29"/>
    <p:sldId id="274" r:id="rId30"/>
    <p:sldId id="278" r:id="rId31"/>
    <p:sldId id="277" r:id="rId32"/>
    <p:sldId id="280" r:id="rId33"/>
    <p:sldId id="284" r:id="rId34"/>
    <p:sldId id="286" r:id="rId35"/>
    <p:sldId id="285" r:id="rId36"/>
    <p:sldId id="358" r:id="rId37"/>
    <p:sldId id="359" r:id="rId38"/>
    <p:sldId id="360" r:id="rId39"/>
    <p:sldId id="345" r:id="rId40"/>
    <p:sldId id="287" r:id="rId41"/>
    <p:sldId id="288" r:id="rId42"/>
    <p:sldId id="294" r:id="rId43"/>
    <p:sldId id="292" r:id="rId44"/>
    <p:sldId id="297" r:id="rId45"/>
    <p:sldId id="298" r:id="rId46"/>
    <p:sldId id="299" r:id="rId47"/>
    <p:sldId id="301" r:id="rId48"/>
    <p:sldId id="302" r:id="rId49"/>
    <p:sldId id="303" r:id="rId50"/>
    <p:sldId id="346" r:id="rId51"/>
    <p:sldId id="304" r:id="rId52"/>
    <p:sldId id="356" r:id="rId53"/>
    <p:sldId id="305" r:id="rId54"/>
    <p:sldId id="308" r:id="rId55"/>
    <p:sldId id="306" r:id="rId56"/>
    <p:sldId id="307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47" r:id="rId75"/>
    <p:sldId id="326" r:id="rId76"/>
    <p:sldId id="348" r:id="rId77"/>
    <p:sldId id="349" r:id="rId78"/>
    <p:sldId id="352" r:id="rId79"/>
    <p:sldId id="331" r:id="rId80"/>
    <p:sldId id="332" r:id="rId81"/>
    <p:sldId id="333" r:id="rId82"/>
    <p:sldId id="334" r:id="rId83"/>
    <p:sldId id="350" r:id="rId84"/>
    <p:sldId id="351" r:id="rId85"/>
    <p:sldId id="353" r:id="rId86"/>
    <p:sldId id="355" r:id="rId87"/>
    <p:sldId id="354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2" autoAdjust="0"/>
    <p:restoredTop sz="77868" autoAdjust="0"/>
  </p:normalViewPr>
  <p:slideViewPr>
    <p:cSldViewPr snapToGrid="0" snapToObjects="1">
      <p:cViewPr varScale="1">
        <p:scale>
          <a:sx n="100" d="100"/>
          <a:sy n="100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8C191-2952-1542-B4DE-3CECBF6036F9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CA029-AE97-8047-A81B-96221AFA8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0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1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4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D23-DF48-154B-8C1A-74789A4CA9F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6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statista.com/statistics/263355/global-mobile-device-sales-by-vendor-since-1st-quarter-2008/" TargetMode="External"/><Relationship Id="rId5" Type="http://schemas.openxmlformats.org/officeDocument/2006/relationships/hyperlink" Target="https://www.statista.com/statistics/266136/global-market-share-held-by-smartphone-operating-syste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nbc.com/2017/10/09/microsoft-windows-10-mobile-is-dead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Lean_Startup" TargetMode="External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heleanstartup.com/" TargetMode="External"/><Relationship Id="rId4" Type="http://schemas.openxmlformats.org/officeDocument/2006/relationships/hyperlink" Target="https://en.wikipedia.org/wiki/Eric_Ries" TargetMode="External"/><Relationship Id="rId5" Type="http://schemas.openxmlformats.org/officeDocument/2006/relationships/hyperlink" Target="https://en.wikipedia.org/wiki/Lean_startu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Lean_startu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4" Type="http://schemas.openxmlformats.org/officeDocument/2006/relationships/hyperlink" Target="https://en.wikipedia.org/wiki/Agile_software_developm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Agile_software_developmen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Agile_software_developme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n.wikipedia.org/wiki/Agile_software_developmen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Agile_software_developmen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search?dcr=0&amp;q=countdown+timer+12+minutes&amp;oq=count+down+time+12+minutes&amp;gs_l=psy-ab.1.0.35i39k1.4280.4578.0.6525.4.4.0.0.0.0.102.366.3j1.4.0....0...1.1.64.psy-ab..0.2.195....0.0bSvIWU8a_s" TargetMode="External"/><Relationship Id="rId4" Type="http://schemas.openxmlformats.org/officeDocument/2006/relationships/hyperlink" Target="http://www.16personalitie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16personalities.com/enfj-personality" TargetMode="External"/><Relationship Id="rId12" Type="http://schemas.openxmlformats.org/officeDocument/2006/relationships/hyperlink" Target="https://www.16personalities.com/estj-personality" TargetMode="External"/><Relationship Id="rId13" Type="http://schemas.openxmlformats.org/officeDocument/2006/relationships/hyperlink" Target="https://www.16personalities.com/estp-personality" TargetMode="External"/><Relationship Id="rId14" Type="http://schemas.openxmlformats.org/officeDocument/2006/relationships/hyperlink" Target="https://www.16personalities.com/entp-personality" TargetMode="External"/><Relationship Id="rId15" Type="http://schemas.openxmlformats.org/officeDocument/2006/relationships/hyperlink" Target="https://www.16personalities.com/enfp-personality" TargetMode="External"/><Relationship Id="rId16" Type="http://schemas.openxmlformats.org/officeDocument/2006/relationships/hyperlink" Target="https://www.16personalities.com/esfj-personality" TargetMode="External"/><Relationship Id="rId17" Type="http://schemas.openxmlformats.org/officeDocument/2006/relationships/hyperlink" Target="https://www.16personalities.com/esfp-persona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16personalities.com/intj-personality" TargetMode="External"/><Relationship Id="rId3" Type="http://schemas.openxmlformats.org/officeDocument/2006/relationships/hyperlink" Target="https://www.16personalities.com/infj-personality" TargetMode="External"/><Relationship Id="rId4" Type="http://schemas.openxmlformats.org/officeDocument/2006/relationships/hyperlink" Target="https://www.16personalities.com/istj-personality" TargetMode="External"/><Relationship Id="rId5" Type="http://schemas.openxmlformats.org/officeDocument/2006/relationships/hyperlink" Target="https://www.16personalities.com/istp-personality" TargetMode="External"/><Relationship Id="rId6" Type="http://schemas.openxmlformats.org/officeDocument/2006/relationships/hyperlink" Target="https://www.16personalities.com/intp-personality" TargetMode="External"/><Relationship Id="rId7" Type="http://schemas.openxmlformats.org/officeDocument/2006/relationships/hyperlink" Target="https://www.16personalities.com/infp-personality" TargetMode="External"/><Relationship Id="rId8" Type="http://schemas.openxmlformats.org/officeDocument/2006/relationships/hyperlink" Target="https://www.16personalities.com/isfj-personality" TargetMode="External"/><Relationship Id="rId9" Type="http://schemas.openxmlformats.org/officeDocument/2006/relationships/hyperlink" Target="https://www.16personalities.com/isfp-personality" TargetMode="External"/><Relationship Id="rId10" Type="http://schemas.openxmlformats.org/officeDocument/2006/relationships/hyperlink" Target="https://www.16personalities.com/entj-personalit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intj-personality" TargetMode="External"/><Relationship Id="rId4" Type="http://schemas.openxmlformats.org/officeDocument/2006/relationships/hyperlink" Target="https://www.16personalities.com/infj-personality" TargetMode="External"/><Relationship Id="rId5" Type="http://schemas.openxmlformats.org/officeDocument/2006/relationships/hyperlink" Target="https://www.16personalities.com/entp-persona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unning%E2%80%93Kruger_effect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manifesto.org/principles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mastering-markdown/" TargetMode="External"/><Relationship Id="rId4" Type="http://schemas.openxmlformats.org/officeDocument/2006/relationships/hyperlink" Target="https://help.github.com/articles/about-github-wikis/" TargetMode="External"/><Relationship Id="rId5" Type="http://schemas.openxmlformats.org/officeDocument/2006/relationships/hyperlink" Target="https://commons.wikimedia.org/wiki/File:Markdown-mark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" TargetMode="External"/><Relationship Id="rId4" Type="http://schemas.openxmlformats.org/officeDocument/2006/relationships/hyperlink" Target="https://chrome.google.com/webstore/detail/scrum-for-trello/jdbcdblgjdpmfninkoogcfpnkjmndgje" TargetMode="External"/><Relationship Id="rId5" Type="http://schemas.openxmlformats.org/officeDocument/2006/relationships/hyperlink" Target="https://commons.wikimedia.org/wiki/File:Trello_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ithub.com/explore" TargetMode="External"/><Relationship Id="rId5" Type="http://schemas.openxmlformats.org/officeDocument/2006/relationships/hyperlink" Target="https://guides.github.com/activities/hello-world/" TargetMode="External"/><Relationship Id="rId6" Type="http://schemas.openxmlformats.org/officeDocument/2006/relationships/hyperlink" Target="https://commons.wikimedia.org/wiki/File:Octicons-mark-github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www.sourcetreeapp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legantt.com/" TargetMode="External"/><Relationship Id="rId3" Type="http://schemas.openxmlformats.org/officeDocument/2006/relationships/hyperlink" Target="https://commons.wikimedia.org/wiki/File:Octicons-mark-github.svg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commons.wikimedia.org/wiki/File:Gmail_Icon.p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let.com/" TargetMode="External"/><Relationship Id="rId4" Type="http://schemas.openxmlformats.org/officeDocument/2006/relationships/hyperlink" Target="https://pencil.evolus.vn/" TargetMode="External"/><Relationship Id="rId5" Type="http://schemas.openxmlformats.org/officeDocument/2006/relationships/hyperlink" Target="https://twitter.com/evoluspenci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restlet.com/" TargetMode="External"/><Relationship Id="rId4" Type="http://schemas.openxmlformats.org/officeDocument/2006/relationships/hyperlink" Target="https://twitter.com/evoluspenci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tlet.com/use-cases/api-first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4" Type="http://schemas.openxmlformats.org/officeDocument/2006/relationships/hyperlink" Target="https://developer.mozilla.org/en-US/docs/Learn/JavaScript" TargetMode="External"/><Relationship Id="rId5" Type="http://schemas.openxmlformats.org/officeDocument/2006/relationships/hyperlink" Target="https://swagger.io/restlet-studio-a-powerful-visual-editor-for-swagger-api-definitions-2/" TargetMode="External"/><Relationship Id="rId6" Type="http://schemas.openxmlformats.org/officeDocument/2006/relationships/hyperlink" Target="https://www.nodebeginner.org/" TargetMode="External"/><Relationship Id="rId7" Type="http://schemas.openxmlformats.org/officeDocument/2006/relationships/hyperlink" Target="https://nodejs.org/en/about/" TargetMode="External"/><Relationship Id="rId8" Type="http://schemas.openxmlformats.org/officeDocument/2006/relationships/hyperlink" Target="https://expressjs.com/" TargetMode="External"/><Relationship Id="rId9" Type="http://schemas.openxmlformats.org/officeDocument/2006/relationships/hyperlink" Target="https://developer.mozilla.org/en-US/docs/Learn/Server-side/Express_Nodejs/skeleton_website" TargetMode="External"/><Relationship Id="rId10" Type="http://schemas.openxmlformats.org/officeDocument/2006/relationships/hyperlink" Target="https://commons.wikimedia.org/wiki/File:HTML5_logo_and_wordmark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developer.android.com/studio/index.html" TargetMode="External"/><Relationship Id="rId5" Type="http://schemas.openxmlformats.org/officeDocument/2006/relationships/hyperlink" Target="https://developer.apple.com/xcode/" TargetMode="External"/><Relationship Id="rId6" Type="http://schemas.openxmlformats.org/officeDocument/2006/relationships/hyperlink" Target="https://en.wikipedia.org/wiki/Visual_Studio_Code%23/media/File:Visual_Studio_Code_icon_2017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Unit_testin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stingexcellence.com/open-source-mobile-test-automation-tools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co.org.uk/" TargetMode="External"/><Relationship Id="rId3" Type="http://schemas.openxmlformats.org/officeDocument/2006/relationships/hyperlink" Target="https://en.wikipedia.org/wiki/Data_Protection_Act_199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www.heroku.com/postg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commons.wikimedia.org/wiki/File:Logo_di_Heroku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h0.com/" TargetMode="External"/><Relationship Id="rId3" Type="http://schemas.openxmlformats.org/officeDocument/2006/relationships/hyperlink" Target="https://auth0.com/learn/%23case-studie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commons.wikimedia.org/wiki/File:Logo_di_Heroku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manifesto.org/principles.ht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quote.org/wiki/Helmuth_von_Moltke_the_Elder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quote.org/wiki/Robert_Baden-Powell" TargetMode="Externa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verick_Flying_Car.jpg%23metadata" TargetMode="External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801"/>
            <a:ext cx="7772400" cy="1470025"/>
          </a:xfrm>
        </p:spPr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7822"/>
            <a:ext cx="6400800" cy="1752600"/>
          </a:xfrm>
        </p:spPr>
        <p:txBody>
          <a:bodyPr/>
          <a:lstStyle/>
          <a:p>
            <a:r>
              <a:rPr lang="en-GB" dirty="0" smtClean="0"/>
              <a:t>Or</a:t>
            </a:r>
          </a:p>
          <a:p>
            <a:r>
              <a:rPr lang="en-GB" dirty="0" smtClean="0"/>
              <a:t>Thriving not just surviving in a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5574901"/>
            <a:ext cx="736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project teams can be pressured environments.</a:t>
            </a:r>
          </a:p>
          <a:p>
            <a:pPr algn="ctr"/>
            <a:r>
              <a:rPr lang="en-US" dirty="0" smtClean="0"/>
              <a:t>Let us help you anticipate some of the things which happen to cause this, and give you some tools to combat them.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9514" y="3701090"/>
            <a:ext cx="443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(I’m Laurie Cooper)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1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618424" y="2085959"/>
            <a:ext cx="43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The HTC Dream arrives in 2008. </a:t>
            </a:r>
          </a:p>
          <a:p>
            <a:pPr algn="ctr"/>
            <a:r>
              <a:rPr lang="en-GB" dirty="0" smtClean="0"/>
              <a:t>Android Marketplace arrives the same year.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79" y="2911648"/>
            <a:ext cx="2359898" cy="19651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70942" y="5077817"/>
            <a:ext cx="2597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</a:t>
            </a:r>
            <a:r>
              <a:rPr lang="en-GB" sz="1200" dirty="0" smtClean="0"/>
              <a:t>S</a:t>
            </a:r>
            <a:r>
              <a:rPr lang="en-GB" sz="1200" dirty="0" smtClean="0"/>
              <a:t>ergey </a:t>
            </a:r>
            <a:r>
              <a:rPr lang="en-GB" sz="1200" dirty="0" err="1" smtClean="0"/>
              <a:t>Brin</a:t>
            </a:r>
            <a:r>
              <a:rPr lang="en-GB" sz="1200" dirty="0" smtClean="0"/>
              <a:t>, Larry Page,  Andy Rubin)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124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95663" y="2271545"/>
            <a:ext cx="3552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no apps. 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no 3G.</a:t>
            </a:r>
          </a:p>
          <a:p>
            <a:pPr algn="ctr"/>
            <a:r>
              <a:rPr lang="en-GB" dirty="0" smtClean="0"/>
              <a:t> It didn’t get those for another year.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130" y="3497556"/>
            <a:ext cx="2149879" cy="26976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98304" y="5682580"/>
            <a:ext cx="227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dirty="0" smtClean="0"/>
              <a:t>…</a:t>
            </a:r>
            <a:r>
              <a:rPr lang="en-GB" dirty="0" smtClean="0"/>
              <a:t>oh, but when it did..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2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85800" y="1638495"/>
            <a:ext cx="7772400" cy="429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96975" y="2107624"/>
            <a:ext cx="4019049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2008: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Apple had </a:t>
            </a:r>
            <a:r>
              <a:rPr lang="en-GB" dirty="0" err="1" smtClean="0"/>
              <a:t>iOS</a:t>
            </a:r>
            <a:r>
              <a:rPr lang="en-GB" dirty="0" smtClean="0"/>
              <a:t> and an app store.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Google had Android and an app store.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2011: </a:t>
            </a:r>
          </a:p>
          <a:p>
            <a:pPr algn="ctr"/>
            <a:r>
              <a:rPr lang="en-GB" dirty="0" smtClean="0"/>
              <a:t>We lost: 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Symbian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Windows CE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J2ME </a:t>
            </a:r>
          </a:p>
          <a:p>
            <a:pPr marL="285750" indent="-285750" algn="ctr">
              <a:buFont typeface="Arial"/>
              <a:buChar char="•"/>
            </a:pPr>
            <a:r>
              <a:rPr lang="en-GB" dirty="0" smtClean="0"/>
              <a:t>Sony Ericsson</a:t>
            </a:r>
          </a:p>
          <a:p>
            <a:pPr marL="285750" indent="-285750" algn="ctr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Soon, Nokia was history, too.</a:t>
            </a:r>
          </a:p>
          <a:p>
            <a:pPr algn="ctr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41043" y="5967725"/>
            <a:ext cx="7440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hlinkClick r:id="rId4"/>
              </a:rPr>
              <a:t>Vendors' sales of mobile phone sales to end users worldwide from 2010 to 2015 (in million units), by quarter</a:t>
            </a:r>
            <a:endParaRPr lang="en-GB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41043" y="6284809"/>
            <a:ext cx="7440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hlinkClick r:id="rId5"/>
              </a:rPr>
              <a:t>Global mobile OS market share in sales to end users from 1st quarter 2009 to 1st quarter 2017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101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63665" y="2127836"/>
            <a:ext cx="76064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Google </a:t>
            </a:r>
            <a:r>
              <a:rPr lang="en-GB" dirty="0" smtClean="0"/>
              <a:t>and Apple had different business drivers</a:t>
            </a:r>
            <a:endParaRPr lang="en-GB" dirty="0"/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Apple: “Buy our products!”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Google: “You’re our product!”</a:t>
            </a:r>
          </a:p>
          <a:p>
            <a:endParaRPr lang="en-GB" dirty="0"/>
          </a:p>
          <a:p>
            <a:r>
              <a:rPr lang="en-GB" dirty="0" smtClean="0"/>
              <a:t>But both Apple </a:t>
            </a:r>
            <a:r>
              <a:rPr lang="en-GB" dirty="0" smtClean="0"/>
              <a:t>and Google: </a:t>
            </a:r>
            <a:endParaRPr lang="en-GB" dirty="0" smtClean="0"/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incentivised </a:t>
            </a:r>
            <a:r>
              <a:rPr lang="en-GB" dirty="0" smtClean="0">
                <a:solidFill>
                  <a:srgbClr val="008000"/>
                </a:solidFill>
              </a:rPr>
              <a:t>software </a:t>
            </a:r>
            <a:r>
              <a:rPr lang="en-GB" dirty="0" smtClean="0">
                <a:solidFill>
                  <a:srgbClr val="008000"/>
                </a:solidFill>
              </a:rPr>
              <a:t>innovation</a:t>
            </a:r>
            <a:r>
              <a:rPr lang="en-GB" dirty="0" smtClean="0">
                <a:solidFill>
                  <a:srgbClr val="008000"/>
                </a:solidFill>
              </a:rPr>
              <a:t>, t</a:t>
            </a:r>
            <a:r>
              <a:rPr lang="en-GB" dirty="0" smtClean="0">
                <a:solidFill>
                  <a:srgbClr val="008000"/>
                </a:solidFill>
              </a:rPr>
              <a:t>hrough the App Store</a:t>
            </a:r>
            <a:r>
              <a:rPr lang="en-GB" dirty="0" smtClean="0">
                <a:solidFill>
                  <a:srgbClr val="FF0000"/>
                </a:solidFill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3366FF"/>
                </a:solidFill>
              </a:rPr>
              <a:t>m</a:t>
            </a:r>
            <a:r>
              <a:rPr lang="en-GB" dirty="0" smtClean="0">
                <a:solidFill>
                  <a:srgbClr val="3366FF"/>
                </a:solidFill>
              </a:rPr>
              <a:t>ade it easy to write apps and sell them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 smtClean="0">
                <a:solidFill>
                  <a:srgbClr val="FF0000"/>
                </a:solidFill>
              </a:rPr>
              <a:t>ncreas</a:t>
            </a:r>
            <a:r>
              <a:rPr lang="en-GB" dirty="0" smtClean="0">
                <a:solidFill>
                  <a:srgbClr val="FF0000"/>
                </a:solidFill>
              </a:rPr>
              <a:t>e the novelty of their product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spawned secondary industries and enabling technologies</a:t>
            </a:r>
            <a:endParaRPr lang="en-GB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Apps + Internet =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Massive number of innovators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And here we are, </a:t>
            </a:r>
            <a:r>
              <a:rPr lang="en-GB" sz="2400" dirty="0" smtClean="0">
                <a:solidFill>
                  <a:srgbClr val="FF0000"/>
                </a:solidFill>
              </a:rPr>
              <a:t>10 years later, </a:t>
            </a:r>
            <a:r>
              <a:rPr lang="en-GB" sz="2400" dirty="0" smtClean="0">
                <a:solidFill>
                  <a:srgbClr val="008000"/>
                </a:solidFill>
              </a:rPr>
              <a:t>still driven by novelty.</a:t>
            </a:r>
            <a:endParaRPr lang="en-GB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5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4294" y="1955986"/>
            <a:ext cx="7164294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Good News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enabling technologies </a:t>
            </a:r>
            <a:r>
              <a:rPr lang="en-US" dirty="0" smtClean="0"/>
              <a:t>are now of a quality to be accessible to  entrepreneurs with small resources</a:t>
            </a:r>
          </a:p>
          <a:p>
            <a:endParaRPr lang="en-US" dirty="0" smtClean="0"/>
          </a:p>
          <a:p>
            <a:r>
              <a:rPr lang="en-US" sz="4000" dirty="0">
                <a:solidFill>
                  <a:srgbClr val="FF0000"/>
                </a:solidFill>
              </a:rPr>
              <a:t>B</a:t>
            </a:r>
            <a:r>
              <a:rPr lang="en-US" sz="4000" dirty="0" smtClean="0">
                <a:solidFill>
                  <a:srgbClr val="FF0000"/>
                </a:solidFill>
              </a:rPr>
              <a:t>ad News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It’s a gold rush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z="4000" dirty="0" smtClean="0">
                <a:solidFill>
                  <a:srgbClr val="3366FF"/>
                </a:solidFill>
              </a:rPr>
              <a:t>Meaning..?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Very high competition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High probability of ‘simultaneous discovery’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End-user expectations are very high </a:t>
            </a:r>
            <a:r>
              <a:rPr lang="mr-IN" dirty="0" smtClean="0"/>
              <a:t>–</a:t>
            </a:r>
            <a:r>
              <a:rPr lang="en-US" dirty="0" smtClean="0"/>
              <a:t> for ANY technological product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Money is unexpectedly hard to get - both investment and return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Project failure is very high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66694" y="2892932"/>
            <a:ext cx="71642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4000" dirty="0">
                <a:solidFill>
                  <a:srgbClr val="3366FF"/>
                </a:solidFill>
              </a:rPr>
              <a:t>s</a:t>
            </a:r>
            <a:r>
              <a:rPr lang="en-US" sz="4000" dirty="0" smtClean="0">
                <a:solidFill>
                  <a:srgbClr val="3366FF"/>
                </a:solidFill>
              </a:rPr>
              <a:t>ingle entrepreneur</a:t>
            </a:r>
          </a:p>
          <a:p>
            <a:pPr marL="342900" indent="-342900">
              <a:buFont typeface="Arial"/>
              <a:buChar char="•"/>
            </a:pP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ambitious small tech business</a:t>
            </a:r>
          </a:p>
          <a:p>
            <a:pPr marL="342900" indent="-342900">
              <a:buFont typeface="Arial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ig tech global player</a:t>
            </a:r>
          </a:p>
          <a:p>
            <a:endParaRPr lang="en-US" dirty="0"/>
          </a:p>
          <a:p>
            <a:pPr algn="r"/>
            <a:r>
              <a:rPr lang="mr-IN" sz="2000" i="1" dirty="0" smtClean="0">
                <a:solidFill>
                  <a:srgbClr val="FF0000"/>
                </a:solidFill>
              </a:rPr>
              <a:t>…</a:t>
            </a:r>
            <a:r>
              <a:rPr lang="en-GB" sz="2000" i="1" dirty="0" smtClean="0">
                <a:solidFill>
                  <a:srgbClr val="FF0000"/>
                </a:solidFill>
              </a:rPr>
              <a:t>a</a:t>
            </a:r>
            <a:r>
              <a:rPr lang="en-US" sz="2000" i="1" dirty="0" err="1" smtClean="0">
                <a:solidFill>
                  <a:srgbClr val="FF0000"/>
                </a:solidFill>
              </a:rPr>
              <a:t>ll</a:t>
            </a:r>
            <a:r>
              <a:rPr lang="en-US" sz="2000" i="1" dirty="0" smtClean="0">
                <a:solidFill>
                  <a:srgbClr val="FF0000"/>
                </a:solidFill>
              </a:rPr>
              <a:t> are subject to the same market pressures</a:t>
            </a:r>
            <a:endParaRPr lang="en-US" sz="2000" i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57060" y="6402294"/>
            <a:ext cx="453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News Flash: Windows 10 Mobile </a:t>
            </a:r>
            <a:r>
              <a:rPr lang="en-US" dirty="0" smtClean="0">
                <a:hlinkClick r:id="rId3"/>
              </a:rPr>
              <a:t>iced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6694" y="2228334"/>
            <a:ext cx="1870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It doesn’t matter: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0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6757" y="2587312"/>
            <a:ext cx="7847890" cy="264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competition in the industry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means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everyone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striving to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their idea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 there </a:t>
            </a:r>
          </a:p>
          <a:p>
            <a:pPr lvl="1"/>
            <a:r>
              <a:rPr lang="en-US" sz="2800" dirty="0">
                <a:solidFill>
                  <a:srgbClr val="FF6600"/>
                </a:solidFill>
              </a:rPr>
              <a:t>b</a:t>
            </a:r>
            <a:r>
              <a:rPr lang="en-US" sz="2800" dirty="0" smtClean="0">
                <a:solidFill>
                  <a:srgbClr val="FF6600"/>
                </a:solidFill>
              </a:rPr>
              <a:t>efore anyone else</a:t>
            </a:r>
            <a:endParaRPr lang="en-US" sz="2800" dirty="0">
              <a:solidFill>
                <a:srgbClr val="FF6600"/>
              </a:solidFill>
            </a:endParaRPr>
          </a:p>
          <a:p>
            <a:pPr lvl="1"/>
            <a:r>
              <a:rPr lang="en-US" sz="2800" dirty="0" smtClean="0">
                <a:solidFill>
                  <a:srgbClr val="FF6600"/>
                </a:solidFill>
              </a:rPr>
              <a:t>before </a:t>
            </a:r>
            <a:r>
              <a:rPr lang="en-US" sz="2800" dirty="0">
                <a:solidFill>
                  <a:srgbClr val="FF6600"/>
                </a:solidFill>
              </a:rPr>
              <a:t>they run out of </a:t>
            </a:r>
            <a:r>
              <a:rPr lang="en-US" sz="2800" dirty="0" smtClean="0">
                <a:solidFill>
                  <a:srgbClr val="FF6600"/>
                </a:solidFill>
              </a:rPr>
              <a:t>cash</a:t>
            </a:r>
            <a:endParaRPr lang="en-US" sz="2800" dirty="0">
              <a:solidFill>
                <a:srgbClr val="FF66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 algn="r"/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hese pressures can be passed on to you as a developer</a:t>
            </a:r>
          </a:p>
        </p:txBody>
      </p:sp>
    </p:spTree>
    <p:extLst>
      <p:ext uri="{BB962C8B-B14F-4D97-AF65-F5344CB8AC3E}">
        <p14:creationId xmlns:p14="http://schemas.microsoft.com/office/powerpoint/2010/main" val="2226451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6757" y="2587312"/>
            <a:ext cx="64469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Coming Next: Tools to help</a:t>
            </a:r>
          </a:p>
          <a:p>
            <a:pPr lvl="1"/>
            <a:endParaRPr lang="en-US" sz="4000" dirty="0"/>
          </a:p>
          <a:p>
            <a:pPr marL="742950" lvl="1" indent="-285750">
              <a:buFont typeface="Arial"/>
              <a:buChar char="•"/>
            </a:pPr>
            <a:r>
              <a:rPr lang="en-US" sz="4000" dirty="0" smtClean="0"/>
              <a:t>Personal Tools</a:t>
            </a:r>
          </a:p>
          <a:p>
            <a:pPr marL="742950" lvl="1" indent="-285750">
              <a:buFont typeface="Arial"/>
              <a:buChar char="•"/>
            </a:pPr>
            <a:r>
              <a:rPr lang="en-US" sz="4000" dirty="0" smtClean="0"/>
              <a:t>Digital Tools</a:t>
            </a:r>
          </a:p>
        </p:txBody>
      </p:sp>
    </p:spTree>
    <p:extLst>
      <p:ext uri="{BB962C8B-B14F-4D97-AF65-F5344CB8AC3E}">
        <p14:creationId xmlns:p14="http://schemas.microsoft.com/office/powerpoint/2010/main" val="125509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Personal Tools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52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Tools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4118" y="2227747"/>
            <a:ext cx="8770469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Good practices:</a:t>
            </a:r>
            <a:endParaRPr lang="en-GB" sz="4000" b="1" dirty="0"/>
          </a:p>
          <a:p>
            <a:endParaRPr lang="en-GB" sz="28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800" dirty="0" smtClean="0"/>
              <a:t>Recognise</a:t>
            </a:r>
            <a:r>
              <a:rPr lang="en-GB" sz="2800" dirty="0" smtClean="0"/>
              <a:t> </a:t>
            </a:r>
            <a:r>
              <a:rPr lang="en-GB" sz="2800" dirty="0" smtClean="0"/>
              <a:t>smart teams have adapted to this marketplace</a:t>
            </a:r>
            <a:endParaRPr lang="en-GB" sz="28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800" dirty="0" smtClean="0"/>
              <a:t>You </a:t>
            </a:r>
            <a:r>
              <a:rPr lang="en-GB" sz="2800" dirty="0" smtClean="0"/>
              <a:t>can prepare yourself for working in it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2301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DigitalLabs@MMU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2000"/>
          </a:blip>
          <a:srcRect t="8527" b="8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222" y="1969894"/>
            <a:ext cx="33265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 smtClean="0"/>
              <a:t>We belong to MMU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live in the Shed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build tech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write software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33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Tools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4118" y="2227747"/>
            <a:ext cx="87704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Good practices:</a:t>
            </a:r>
            <a:endParaRPr lang="en-GB" sz="4000" b="1" dirty="0"/>
          </a:p>
          <a:p>
            <a:pPr algn="ctr">
              <a:lnSpc>
                <a:spcPct val="120000"/>
              </a:lnSpc>
            </a:pPr>
            <a:r>
              <a:rPr lang="en-GB" sz="4000" dirty="0">
                <a:hlinkClick r:id="rId3"/>
              </a:rPr>
              <a:t>Lean</a:t>
            </a:r>
            <a:r>
              <a:rPr lang="en-GB" sz="4000" dirty="0"/>
              <a:t> </a:t>
            </a:r>
          </a:p>
          <a:p>
            <a:pPr algn="ctr">
              <a:lnSpc>
                <a:spcPct val="120000"/>
              </a:lnSpc>
            </a:pPr>
            <a:r>
              <a:rPr lang="en-GB" sz="4000" dirty="0" smtClean="0">
                <a:hlinkClick r:id="rId4"/>
              </a:rPr>
              <a:t>Agile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406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Lean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Business practice (</a:t>
            </a:r>
            <a:r>
              <a:rPr lang="en-GB" dirty="0" smtClean="0">
                <a:hlinkClick r:id="rId3"/>
              </a:rPr>
              <a:t>Lean Start-up</a:t>
            </a:r>
            <a:r>
              <a:rPr lang="en-GB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Main proponent is </a:t>
            </a:r>
            <a:r>
              <a:rPr lang="en-GB" dirty="0" smtClean="0">
                <a:hlinkClick r:id="rId4"/>
              </a:rPr>
              <a:t>Eric Reis</a:t>
            </a:r>
            <a:r>
              <a:rPr lang="en-GB" dirty="0" smtClean="0"/>
              <a:t> - roots go back to Henry Ford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Philosophy: Focus on your product </a:t>
            </a:r>
            <a:r>
              <a:rPr lang="mr-IN" dirty="0" smtClean="0"/>
              <a:t>–</a:t>
            </a:r>
            <a:r>
              <a:rPr lang="en-GB" dirty="0" smtClean="0"/>
              <a:t> eliminate wasteful practices</a:t>
            </a:r>
          </a:p>
          <a:p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5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300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Lean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Who is your customer?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What do they want from your product?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Build a minimum viable product as soon as possible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Test it out on your customer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Do it again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2143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273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Agile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Development philosophy for software teams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12 point ‘</a:t>
            </a:r>
            <a:r>
              <a:rPr lang="en-GB" sz="2400" dirty="0" smtClean="0">
                <a:hlinkClick r:id="rId3"/>
              </a:rPr>
              <a:t>Agile Manifesto</a:t>
            </a:r>
            <a:r>
              <a:rPr lang="en-GB" sz="2400" dirty="0" smtClean="0"/>
              <a:t>’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Philosophy: embrace change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4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190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41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Agile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Deliver working software often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Stay motivated</a:t>
            </a:r>
            <a:endParaRPr lang="en-GB" sz="2400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Keep it simple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271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Focussed, Short iterations, Feedback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5053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Motivated teams learning quickly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5257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Delivery focussed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1069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825543"/>
            <a:ext cx="7999505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</a:t>
            </a:r>
            <a:r>
              <a:rPr lang="en-GB" sz="2800" dirty="0" smtClean="0"/>
              <a:t>ou </a:t>
            </a:r>
            <a:r>
              <a:rPr lang="en-GB" sz="2800" dirty="0" smtClean="0"/>
              <a:t>and your </a:t>
            </a:r>
            <a:r>
              <a:rPr lang="en-GB" sz="2800" dirty="0" smtClean="0"/>
              <a:t>team need to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Communicate</a:t>
            </a:r>
            <a:endParaRPr lang="en-GB" sz="2400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Accepting Change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Stay </a:t>
            </a:r>
            <a:r>
              <a:rPr lang="en-GB" sz="2400" dirty="0" smtClean="0"/>
              <a:t>motivated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Learn </a:t>
            </a:r>
            <a:r>
              <a:rPr lang="en-GB" sz="2400" dirty="0" smtClean="0"/>
              <a:t>Quickly</a:t>
            </a:r>
          </a:p>
          <a:p>
            <a:endParaRPr lang="en-GB" dirty="0" smtClean="0"/>
          </a:p>
          <a:p>
            <a:pPr algn="r"/>
            <a:r>
              <a:rPr lang="mr-IN" dirty="0" smtClean="0"/>
              <a:t>…</a:t>
            </a:r>
            <a:r>
              <a:rPr lang="en-GB" dirty="0" smtClean="0"/>
              <a:t>and you only just met! Is this possible?!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0937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32-Point Star 3"/>
          <p:cNvSpPr/>
          <p:nvPr/>
        </p:nvSpPr>
        <p:spPr>
          <a:xfrm>
            <a:off x="2230711" y="2116666"/>
            <a:ext cx="5272872" cy="4429212"/>
          </a:xfrm>
          <a:prstGeom prst="star32">
            <a:avLst/>
          </a:prstGeom>
          <a:solidFill>
            <a:srgbClr val="FFFF00"/>
          </a:solidFill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98608" y="2582334"/>
            <a:ext cx="8229600" cy="309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SHOW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TELL!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7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DigitalLabs@MMU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2000"/>
          </a:blip>
          <a:srcRect t="8527" b="8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222" y="1969894"/>
            <a:ext cx="521168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 smtClean="0"/>
              <a:t>We’re an Enterprise Unit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model a small business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try to stay afloat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We’re staffed by real developers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We share our experiences</a:t>
            </a:r>
          </a:p>
          <a:p>
            <a:pPr marL="285750" indent="-285750">
              <a:buFont typeface="Arial"/>
              <a:buChar char="•"/>
            </a:pPr>
            <a:endParaRPr lang="en-GB" sz="2800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3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3589" y="2050389"/>
            <a:ext cx="83614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Coming around:</a:t>
            </a:r>
          </a:p>
          <a:p>
            <a:endParaRPr lang="en-US" dirty="0"/>
          </a:p>
          <a:p>
            <a:r>
              <a:rPr lang="en-US" dirty="0" smtClean="0"/>
              <a:t>University And Me </a:t>
            </a:r>
            <a:r>
              <a:rPr lang="mr-IN" dirty="0" smtClean="0"/>
              <a:t>–</a:t>
            </a:r>
            <a:r>
              <a:rPr lang="en-US" dirty="0" smtClean="0"/>
              <a:t> cross-platform AR app for schools. 11-15 year-olds. </a:t>
            </a:r>
          </a:p>
          <a:p>
            <a:r>
              <a:rPr lang="en-US" dirty="0" smtClean="0"/>
              <a:t>Customer: Greater Manchester Higher</a:t>
            </a:r>
          </a:p>
          <a:p>
            <a:r>
              <a:rPr lang="en-US" dirty="0" smtClean="0"/>
              <a:t>Development Time: 9 months: </a:t>
            </a:r>
          </a:p>
          <a:p>
            <a:r>
              <a:rPr lang="en-US" dirty="0" smtClean="0"/>
              <a:t>Team Size: 1 </a:t>
            </a:r>
            <a:r>
              <a:rPr lang="mr-IN" dirty="0" smtClean="0"/>
              <a:t>–</a:t>
            </a:r>
            <a:r>
              <a:rPr lang="en-US" dirty="0" smtClean="0"/>
              <a:t> 5 over the course of the project</a:t>
            </a:r>
          </a:p>
          <a:p>
            <a:endParaRPr lang="en-US" dirty="0" smtClean="0"/>
          </a:p>
          <a:p>
            <a:r>
              <a:rPr lang="en-US" dirty="0" smtClean="0"/>
              <a:t>Appatella </a:t>
            </a:r>
            <a:r>
              <a:rPr lang="mr-IN" dirty="0" smtClean="0"/>
              <a:t>–</a:t>
            </a:r>
            <a:r>
              <a:rPr lang="en-US" dirty="0" smtClean="0"/>
              <a:t> cross platform exercise app + multiple web-services for patients, clinicians and researchers. Customer: Arthritis Research UK</a:t>
            </a:r>
          </a:p>
          <a:p>
            <a:r>
              <a:rPr lang="en-US" dirty="0" smtClean="0"/>
              <a:t>Development Time: 9 months</a:t>
            </a:r>
          </a:p>
          <a:p>
            <a:r>
              <a:rPr lang="en-US" dirty="0" smtClean="0"/>
              <a:t>Team Size: 1 </a:t>
            </a:r>
            <a:r>
              <a:rPr lang="mr-IN" dirty="0" smtClean="0"/>
              <a:t>–</a:t>
            </a:r>
            <a:r>
              <a:rPr lang="en-US" dirty="0" smtClean="0"/>
              <a:t> 2 over the course of the project</a:t>
            </a:r>
          </a:p>
          <a:p>
            <a:endParaRPr lang="en-US" dirty="0"/>
          </a:p>
          <a:p>
            <a:r>
              <a:rPr lang="en-US" dirty="0" smtClean="0"/>
              <a:t>Both projects were run </a:t>
            </a:r>
            <a:r>
              <a:rPr lang="en-US" dirty="0" smtClean="0"/>
              <a:t>concurrently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1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6049455" y="-2674175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32-Point Star 3"/>
          <p:cNvSpPr/>
          <p:nvPr/>
        </p:nvSpPr>
        <p:spPr>
          <a:xfrm>
            <a:off x="2230711" y="2116666"/>
            <a:ext cx="5272872" cy="4429212"/>
          </a:xfrm>
          <a:prstGeom prst="star32">
            <a:avLst/>
          </a:prstGeom>
          <a:solidFill>
            <a:srgbClr val="FF6600"/>
          </a:solidFill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98608" y="2582334"/>
            <a:ext cx="8229600" cy="309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ASK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3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480224" y="2825543"/>
            <a:ext cx="598658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Red Button: </a:t>
            </a:r>
            <a:r>
              <a:rPr lang="en-GB" dirty="0" smtClean="0">
                <a:solidFill>
                  <a:srgbClr val="FF0000"/>
                </a:solidFill>
              </a:rPr>
              <a:t>Take the Test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It asks some searching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When you’re done: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 smtClean="0"/>
              <a:t>Take </a:t>
            </a:r>
            <a:r>
              <a:rPr lang="en-GB" dirty="0"/>
              <a:t>a look at what the test says about your </a:t>
            </a:r>
            <a:r>
              <a:rPr lang="en-GB" dirty="0" smtClean="0"/>
              <a:t>‘personality trait’</a:t>
            </a:r>
          </a:p>
          <a:p>
            <a:endParaRPr lang="en-GB" dirty="0"/>
          </a:p>
          <a:p>
            <a:r>
              <a:rPr lang="en-GB" b="1" dirty="0" smtClean="0"/>
              <a:t>What do you think?</a:t>
            </a:r>
            <a:endParaRPr lang="en-GB" b="1" dirty="0"/>
          </a:p>
          <a:p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172635"/>
            <a:ext cx="8269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You have </a:t>
            </a:r>
            <a:r>
              <a:rPr lang="en-US" sz="9600" dirty="0" smtClean="0">
                <a:solidFill>
                  <a:srgbClr val="FF0000"/>
                </a:solidFill>
                <a:hlinkClick r:id="rId3"/>
              </a:rPr>
              <a:t>12</a:t>
            </a:r>
            <a:r>
              <a:rPr lang="en-US" dirty="0" smtClean="0">
                <a:hlinkClick r:id="rId3"/>
              </a:rPr>
              <a:t> minutes!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466" y="2122500"/>
            <a:ext cx="53870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hlinkClick r:id="rId4"/>
              </a:rPr>
              <a:t>www.16personalities.com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48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087262" y="2637345"/>
            <a:ext cx="528447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Before we go any further:</a:t>
            </a:r>
          </a:p>
          <a:p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It’s not a label. People change.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 helps to think about yourself</a:t>
            </a:r>
          </a:p>
          <a:p>
            <a:r>
              <a:rPr lang="en-GB" sz="2000" dirty="0" smtClean="0"/>
              <a:t>(Think of it as an indication of your current state)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 helps to think about other people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7417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47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381295"/>
              </p:ext>
            </p:extLst>
          </p:nvPr>
        </p:nvGraphicFramePr>
        <p:xfrm>
          <a:off x="472812" y="296447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Diplomats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Sentinels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INTJ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INFJ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ISTJ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ISTP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INTP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/>
                        </a:rPr>
                        <a:t>INFP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ISFJ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ISFP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/>
                        </a:rPr>
                        <a:t>ENTJ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1"/>
                        </a:rPr>
                        <a:t>ENFJ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2"/>
                        </a:rPr>
                        <a:t>ESTJ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3"/>
                        </a:rPr>
                        <a:t>ESTP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4"/>
                        </a:rPr>
                        <a:t>ENTP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5"/>
                        </a:rPr>
                        <a:t>ENFP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6"/>
                        </a:rPr>
                        <a:t>ESFJ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7"/>
                        </a:rPr>
                        <a:t>ESFP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5657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32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300998" y="2840932"/>
            <a:ext cx="46513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Feel Like Sharing? </a:t>
            </a:r>
          </a:p>
          <a:p>
            <a:r>
              <a:rPr lang="en-GB" sz="2000" dirty="0" smtClean="0"/>
              <a:t>We’ll look at your potential strengths and weaknesses.</a:t>
            </a:r>
          </a:p>
          <a:p>
            <a:endParaRPr lang="en-GB" sz="2000" dirty="0" smtClean="0"/>
          </a:p>
          <a:p>
            <a:r>
              <a:rPr lang="en-GB" sz="2000" dirty="0" smtClean="0"/>
              <a:t>My Team: </a:t>
            </a: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3"/>
              </a:rPr>
              <a:t>INTJ</a:t>
            </a:r>
            <a:r>
              <a:rPr lang="en-GB" sz="2000" dirty="0" smtClean="0"/>
              <a:t> (Alice)</a:t>
            </a:r>
            <a:endParaRPr lang="en-GB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4"/>
              </a:rPr>
              <a:t>INFJ</a:t>
            </a:r>
            <a:r>
              <a:rPr lang="en-US" sz="2000" dirty="0" smtClean="0"/>
              <a:t> (Me)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5"/>
              </a:rPr>
              <a:t>ENTP</a:t>
            </a:r>
            <a:r>
              <a:rPr lang="en-US" sz="2000" dirty="0" smtClean="0"/>
              <a:t> (Jim)</a:t>
            </a:r>
            <a:endParaRPr lang="en-US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86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4336" y="3606841"/>
            <a:ext cx="34034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</a:rPr>
              <a:t>Strengths: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Creative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Insightful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Inspiring and </a:t>
            </a:r>
            <a:r>
              <a:rPr lang="en-GB" sz="2000" dirty="0"/>
              <a:t>c</a:t>
            </a:r>
            <a:r>
              <a:rPr lang="en-GB" sz="2000" dirty="0" smtClean="0"/>
              <a:t>onvincing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Determined and passionate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Altruistic</a:t>
            </a:r>
            <a:endParaRPr lang="en-GB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214209" y="3642727"/>
            <a:ext cx="29931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77933C"/>
                </a:solidFill>
              </a:rPr>
              <a:t>Strengths: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Knowledgeable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Quick thinkers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Original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Excellent </a:t>
            </a:r>
            <a:r>
              <a:rPr lang="en-GB" sz="2000" dirty="0" err="1" smtClean="0"/>
              <a:t>Brainstormers</a:t>
            </a: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Charismatic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Energetic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98579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4336" y="3606841"/>
            <a:ext cx="360868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Weaknesses: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Sensitive (to criticism)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Extremely private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Perfectionistic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Always needs to have a cause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Can burn out easily</a:t>
            </a:r>
            <a:endParaRPr lang="en-GB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214209" y="3642727"/>
            <a:ext cx="332655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Weaknesses: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Argumentative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Insensitive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Intolerant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Can find it difficult to focus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Dislikes Practical Matters</a:t>
            </a:r>
          </a:p>
        </p:txBody>
      </p:sp>
    </p:spTree>
    <p:extLst>
      <p:ext uri="{BB962C8B-B14F-4D97-AF65-F5344CB8AC3E}">
        <p14:creationId xmlns:p14="http://schemas.microsoft.com/office/powerpoint/2010/main" val="55910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8833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48782" y="3230392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  <a:p>
            <a:r>
              <a:rPr lang="en-GB" sz="2800" dirty="0" smtClean="0">
                <a:solidFill>
                  <a:srgbClr val="FF0000"/>
                </a:solidFill>
              </a:rPr>
              <a:t>People are not like you.</a:t>
            </a:r>
          </a:p>
          <a:p>
            <a:endParaRPr lang="en-GB" sz="2800" dirty="0"/>
          </a:p>
          <a:p>
            <a:r>
              <a:rPr lang="en-GB" sz="2800" dirty="0" smtClean="0"/>
              <a:t> </a:t>
            </a:r>
          </a:p>
          <a:p>
            <a:pPr algn="r"/>
            <a:r>
              <a:rPr lang="en-GB" sz="2800" dirty="0" smtClean="0">
                <a:solidFill>
                  <a:srgbClr val="008000"/>
                </a:solidFill>
              </a:rPr>
              <a:t>Tolerance and understanding lead to good teams </a:t>
            </a:r>
            <a:r>
              <a:rPr lang="en-GB" sz="2800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GB" sz="2800" dirty="0" smtClean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0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231900"/>
            <a:ext cx="9144000" cy="43934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8222070" y="1562891"/>
            <a:ext cx="1" cy="4916596"/>
          </a:xfrm>
          <a:prstGeom prst="line">
            <a:avLst/>
          </a:prstGeom>
          <a:ln w="76200" cmpd="sng"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56456" y="1378225"/>
            <a:ext cx="311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rise of the </a:t>
            </a:r>
            <a:r>
              <a:rPr lang="en-GB" dirty="0"/>
              <a:t>d</a:t>
            </a:r>
            <a:r>
              <a:rPr lang="en-GB" dirty="0" smtClean="0"/>
              <a:t>igital </a:t>
            </a:r>
            <a:r>
              <a:rPr lang="en-GB" dirty="0"/>
              <a:t>e</a:t>
            </a:r>
            <a:r>
              <a:rPr lang="en-GB" dirty="0" smtClean="0"/>
              <a:t>ntrepreneur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756456" y="1924513"/>
            <a:ext cx="293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small teams doing big things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756456" y="2470801"/>
            <a:ext cx="158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now yourself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56456" y="3017089"/>
            <a:ext cx="424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support your team and be supported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756456" y="3563377"/>
            <a:ext cx="306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omebody had a great idea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56456" y="4109665"/>
            <a:ext cx="230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be prepared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56456" y="4655953"/>
            <a:ext cx="3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756456" y="5202241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56456" y="5748529"/>
            <a:ext cx="171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  <a:r>
              <a:rPr lang="en-GB" dirty="0" smtClean="0"/>
              <a:t>h, the release!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56456" y="6294821"/>
            <a:ext cx="270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8094777" y="2078047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94777" y="2565509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94777" y="3052971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94777" y="3540433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094777" y="4027895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094777" y="4515357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094777" y="5002819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94777" y="5490281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94777" y="5977742"/>
            <a:ext cx="11545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e 57"/>
          <p:cNvSpPr/>
          <p:nvPr/>
        </p:nvSpPr>
        <p:spPr>
          <a:xfrm>
            <a:off x="3152720" y="1450864"/>
            <a:ext cx="155448" cy="3693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/>
          <p:cNvSpPr/>
          <p:nvPr/>
        </p:nvSpPr>
        <p:spPr>
          <a:xfrm>
            <a:off x="3152720" y="2140211"/>
            <a:ext cx="152400" cy="12918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Left Brace 60"/>
          <p:cNvSpPr/>
          <p:nvPr/>
        </p:nvSpPr>
        <p:spPr>
          <a:xfrm>
            <a:off x="3149672" y="4369228"/>
            <a:ext cx="158496" cy="219349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374257" y="1450864"/>
            <a:ext cx="25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  <a:r>
              <a:rPr lang="en-GB" dirty="0" smtClean="0"/>
              <a:t>ow we got here; where we’re going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457200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ersonal tools</a:t>
            </a:r>
            <a:endParaRPr lang="en-GB" dirty="0"/>
          </a:p>
        </p:txBody>
      </p:sp>
      <p:sp>
        <p:nvSpPr>
          <p:cNvPr id="68" name="Left Brace 67"/>
          <p:cNvSpPr/>
          <p:nvPr/>
        </p:nvSpPr>
        <p:spPr>
          <a:xfrm>
            <a:off x="3152720" y="3658563"/>
            <a:ext cx="155448" cy="3693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496757" y="3658563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digital tools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496757" y="5283825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utting it together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57200" y="3048942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algn="ctr"/>
            <a:r>
              <a:rPr lang="en-GB" sz="6000" dirty="0" smtClean="0"/>
              <a:t>Dealing with other specialists</a:t>
            </a:r>
          </a:p>
          <a:p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27747"/>
            <a:ext cx="799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Outside your team</a:t>
            </a:r>
            <a:endParaRPr lang="en-GB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5911264"/>
            <a:ext cx="799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 smtClean="0"/>
              <a:t>(</a:t>
            </a:r>
            <a:r>
              <a:rPr lang="mr-IN" sz="2800" dirty="0" smtClean="0"/>
              <a:t>…</a:t>
            </a:r>
            <a:r>
              <a:rPr lang="en-GB" sz="2800" dirty="0" smtClean="0"/>
              <a:t> like your client)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063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The </a:t>
            </a:r>
            <a:r>
              <a:rPr lang="en-GB" sz="2000" dirty="0" smtClean="0">
                <a:hlinkClick r:id="rId2"/>
              </a:rPr>
              <a:t>Dunning-Kruger </a:t>
            </a:r>
            <a:r>
              <a:rPr lang="en-GB" sz="2000" dirty="0" smtClean="0"/>
              <a:t>effect:</a:t>
            </a:r>
          </a:p>
          <a:p>
            <a:endParaRPr lang="en-GB" sz="2000" dirty="0" smtClean="0"/>
          </a:p>
          <a:p>
            <a:r>
              <a:rPr lang="en-GB" sz="2800" dirty="0" smtClean="0"/>
              <a:t>Non-specialists tend to over-estimate their ability in another’s specialism</a:t>
            </a:r>
          </a:p>
          <a:p>
            <a:endParaRPr lang="en-GB" sz="2000" i="1" dirty="0"/>
          </a:p>
          <a:p>
            <a:r>
              <a:rPr lang="en-GB" sz="2000" i="1" dirty="0" smtClean="0">
                <a:solidFill>
                  <a:srgbClr val="FF0000"/>
                </a:solidFill>
              </a:rPr>
              <a:t>Leads to unrealistic expectations from business/client (“can’t you just</a:t>
            </a:r>
            <a:r>
              <a:rPr lang="mr-IN" sz="2000" i="1" dirty="0" smtClean="0">
                <a:solidFill>
                  <a:srgbClr val="FF0000"/>
                </a:solidFill>
              </a:rPr>
              <a:t>…</a:t>
            </a:r>
            <a:r>
              <a:rPr lang="en-GB" sz="2000" i="1" dirty="0" smtClean="0">
                <a:solidFill>
                  <a:srgbClr val="FF0000"/>
                </a:solidFill>
              </a:rPr>
              <a:t>”)</a:t>
            </a:r>
          </a:p>
          <a:p>
            <a:endParaRPr lang="en-GB" sz="2000" dirty="0" smtClean="0"/>
          </a:p>
          <a:p>
            <a:endParaRPr lang="en-GB" sz="2000" dirty="0"/>
          </a:p>
          <a:p>
            <a:r>
              <a:rPr lang="en-GB" sz="2800" dirty="0" smtClean="0"/>
              <a:t>Specialists tend to over estimate non-specialist’s ability in their specialism</a:t>
            </a:r>
          </a:p>
          <a:p>
            <a:endParaRPr lang="en-GB" sz="2000" dirty="0"/>
          </a:p>
          <a:p>
            <a:r>
              <a:rPr lang="en-GB" sz="2000" i="1" dirty="0" smtClean="0">
                <a:solidFill>
                  <a:srgbClr val="FF0000"/>
                </a:solidFill>
              </a:rPr>
              <a:t>Leads to disempowerment (“oh, come on; the off-side rule is easy to understand!”)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472812" y="3278041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Be careful in your discussions with non-specialists</a:t>
            </a:r>
          </a:p>
          <a:p>
            <a:endParaRPr lang="en-GB" sz="2800" dirty="0" smtClean="0"/>
          </a:p>
          <a:p>
            <a:endParaRPr lang="en-GB" sz="2800" dirty="0"/>
          </a:p>
          <a:p>
            <a:endParaRPr lang="en-GB" sz="2800" dirty="0" smtClean="0"/>
          </a:p>
          <a:p>
            <a:pPr algn="r"/>
            <a:r>
              <a:rPr lang="en-GB" sz="2800" dirty="0" smtClean="0">
                <a:solidFill>
                  <a:srgbClr val="008000"/>
                </a:solidFill>
              </a:rPr>
              <a:t>Remember that they are specialists in their field, too </a:t>
            </a:r>
            <a:r>
              <a:rPr lang="en-GB" sz="2800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GB" sz="28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9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Digital Tooling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668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43438" y="372314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Principles behind the Agile Manifesto</a:t>
            </a:r>
            <a:endParaRPr lang="en-GB" sz="1200" dirty="0"/>
          </a:p>
        </p:txBody>
      </p:sp>
      <p:grpSp>
        <p:nvGrpSpPr>
          <p:cNvPr id="18" name="Group 17"/>
          <p:cNvGrpSpPr/>
          <p:nvPr/>
        </p:nvGrpSpPr>
        <p:grpSpPr>
          <a:xfrm rot="5400000">
            <a:off x="4287419" y="-2673055"/>
            <a:ext cx="115455" cy="8765453"/>
            <a:chOff x="8094777" y="1562891"/>
            <a:chExt cx="127294" cy="4916596"/>
          </a:xfrm>
        </p:grpSpPr>
        <p:cxnSp>
          <p:nvCxnSpPr>
            <p:cNvPr id="19" name="Straight Connector 18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9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324999" y="-2682301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2547435" y="2418113"/>
            <a:ext cx="46075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lvl="1"/>
            <a:r>
              <a:rPr lang="en-GB" sz="2000" dirty="0" smtClean="0"/>
              <a:t>Quick tour of labour-saving stuff, for:</a:t>
            </a:r>
          </a:p>
          <a:p>
            <a:pPr lvl="1"/>
            <a:endParaRPr lang="en-GB" sz="2000" dirty="0"/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Preparation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Documentation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Project Management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Design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Code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Test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Security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Deployment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Communication</a:t>
            </a:r>
          </a:p>
          <a:p>
            <a:pPr lvl="1"/>
            <a:endParaRPr lang="en-GB" sz="20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9787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06823" y="2449286"/>
            <a:ext cx="7930354" cy="40241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Preparation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Solidify your ideas with pencil and paper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 a white board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Bad ideas? Bin ‘</a:t>
            </a:r>
            <a:r>
              <a:rPr lang="en-US" dirty="0" err="1" smtClean="0"/>
              <a:t>em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ideas? Take a photo! </a:t>
            </a:r>
          </a:p>
        </p:txBody>
      </p:sp>
    </p:spTree>
    <p:extLst>
      <p:ext uri="{BB962C8B-B14F-4D97-AF65-F5344CB8AC3E}">
        <p14:creationId xmlns:p14="http://schemas.microsoft.com/office/powerpoint/2010/main" val="44874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1188357" y="2373751"/>
            <a:ext cx="6767286" cy="416188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Documentation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Document it only if it’s essential: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Your own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how-to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status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communication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Minimise</a:t>
            </a:r>
            <a:r>
              <a:rPr lang="en-US" dirty="0" smtClean="0"/>
              <a:t> your formatting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hlinkClick r:id="rId3"/>
              </a:rPr>
              <a:t>Markdown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a </a:t>
            </a:r>
            <a:r>
              <a:rPr lang="en-US" dirty="0" smtClean="0">
                <a:hlinkClick r:id="rId4"/>
              </a:rPr>
              <a:t>wiki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Dustin Curtis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1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4396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Trello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Ridiculously easy to </a:t>
            </a:r>
            <a:r>
              <a:rPr lang="en-US" dirty="0" smtClean="0"/>
              <a:t>use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Lists of cards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Cards hold information (markdown, pictures, links,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Clever plugin to help estimate effort: </a:t>
            </a:r>
            <a:r>
              <a:rPr lang="en-US" dirty="0" smtClean="0">
                <a:hlinkClick r:id="rId4"/>
              </a:rPr>
              <a:t>Scrum for Trello</a:t>
            </a:r>
            <a:r>
              <a:rPr lang="en-US" dirty="0" smtClean="0"/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Caylakwiki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425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Github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Document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De-facto place for open source projects and example </a:t>
            </a:r>
            <a:r>
              <a:rPr lang="en-US" dirty="0" smtClean="0">
                <a:hlinkClick r:id="rId4"/>
              </a:rPr>
              <a:t>code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Multiple people working on many documents at the same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Check-in, check-out documents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Merge other people’s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5"/>
              </a:rPr>
              <a:t>As easy as it can be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6"/>
              </a:rPr>
              <a:t>GitHub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269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How we got here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13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09162" y="3256643"/>
            <a:ext cx="47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Source Tree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as an easy Github UI</a:t>
            </a:r>
          </a:p>
        </p:txBody>
      </p:sp>
      <p:sp>
        <p:nvSpPr>
          <p:cNvPr id="34" name="TextBox 33">
            <a:hlinkClick r:id="rId3"/>
          </p:cNvPr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Source Tree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518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a whiteboard for a Gantt Chart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we need to, we take a pic of the Gantt chart, and put it on a </a:t>
            </a:r>
            <a:r>
              <a:rPr lang="en-US" dirty="0"/>
              <a:t>T</a:t>
            </a:r>
            <a:r>
              <a:rPr lang="en-US" dirty="0" smtClean="0"/>
              <a:t>rello board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Stop Press: </a:t>
            </a:r>
            <a:r>
              <a:rPr lang="en-US" dirty="0" smtClean="0">
                <a:hlinkClick r:id="rId2"/>
              </a:rPr>
              <a:t>Gantt Plugin for Trello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GitHub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87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2303930" y="1724464"/>
            <a:ext cx="4536141" cy="453614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Identity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Every project we do has its own </a:t>
            </a:r>
            <a:r>
              <a:rPr lang="en-US" dirty="0" err="1" smtClean="0"/>
              <a:t>gmail</a:t>
            </a:r>
            <a:r>
              <a:rPr lang="en-US" dirty="0" smtClean="0"/>
              <a:t> address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free accounts are then applied for using this identity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can pass on the identity to our client when the project is complete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Get 5GB of storage too, for backing up releases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Google Inc.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86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395765" y="2264111"/>
            <a:ext cx="4352471" cy="435247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Pencil and Paper: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UML class, entity and state diagrams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4"/>
              </a:rPr>
              <a:t>Evolus Pencil </a:t>
            </a:r>
            <a:r>
              <a:rPr lang="en-GB" dirty="0" smtClean="0"/>
              <a:t>for UI design and prototyping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Evolus Pencil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85150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26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hlinkClick r:id="rId2"/>
              </a:rPr>
              <a:t>We formalise and version interfaces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create </a:t>
            </a:r>
            <a:r>
              <a:rPr lang="en-GB" dirty="0" err="1" smtClean="0"/>
              <a:t>RESTful</a:t>
            </a:r>
            <a:r>
              <a:rPr lang="en-GB" dirty="0" smtClean="0"/>
              <a:t> micro services to deliver remote resources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RESTlet Studio </a:t>
            </a:r>
            <a:r>
              <a:rPr lang="en-GB" dirty="0" smtClean="0"/>
              <a:t>to do this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Interfacing allows us to ‘stub’ functionality on the server, and develop client and server at the same time.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RESTlet Studio is easy to use and FREE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Evolus Pencil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85150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530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497365" y="2373751"/>
            <a:ext cx="4149271" cy="414927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develop cross-platform mobile apps, using </a:t>
            </a:r>
            <a:r>
              <a:rPr lang="en-GB" dirty="0" smtClean="0">
                <a:hlinkClick r:id="rId3"/>
              </a:rPr>
              <a:t>Ionic/Cordova </a:t>
            </a:r>
            <a:r>
              <a:rPr lang="en-GB" dirty="0" smtClean="0"/>
              <a:t>- </a:t>
            </a:r>
            <a:r>
              <a:rPr lang="en-GB" dirty="0" smtClean="0">
                <a:hlinkClick r:id="rId4"/>
              </a:rPr>
              <a:t>Javascript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develop server applications using </a:t>
            </a:r>
            <a:r>
              <a:rPr lang="en-GB" dirty="0" smtClean="0">
                <a:hlinkClick r:id="rId5"/>
              </a:rPr>
              <a:t>Swagger </a:t>
            </a:r>
            <a:r>
              <a:rPr lang="en-GB" dirty="0" smtClean="0"/>
              <a:t>on </a:t>
            </a:r>
            <a:r>
              <a:rPr lang="en-GB" dirty="0" smtClean="0">
                <a:hlinkClick r:id="rId6"/>
              </a:rPr>
              <a:t>nodejs </a:t>
            </a:r>
            <a:r>
              <a:rPr lang="mr-IN" dirty="0" smtClean="0"/>
              <a:t>–</a:t>
            </a:r>
            <a:r>
              <a:rPr lang="en-GB" dirty="0" smtClean="0"/>
              <a:t> Javascript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develop web applications using </a:t>
            </a:r>
            <a:r>
              <a:rPr lang="en-GB" dirty="0" smtClean="0">
                <a:hlinkClick r:id="rId7"/>
              </a:rPr>
              <a:t>nodejs</a:t>
            </a:r>
            <a:r>
              <a:rPr lang="en-GB" dirty="0" smtClean="0"/>
              <a:t>, </a:t>
            </a:r>
            <a:r>
              <a:rPr lang="en-GB" dirty="0" smtClean="0">
                <a:hlinkClick r:id="rId8"/>
              </a:rPr>
              <a:t>Express,</a:t>
            </a:r>
            <a:r>
              <a:rPr lang="en-GB" dirty="0" smtClean="0"/>
              <a:t> </a:t>
            </a:r>
            <a:r>
              <a:rPr lang="en-GB" dirty="0" smtClean="0">
                <a:hlinkClick r:id="rId9"/>
              </a:rPr>
              <a:t>Pug (Jade)</a:t>
            </a:r>
            <a:r>
              <a:rPr lang="mr-IN" dirty="0" smtClean="0"/>
              <a:t>–</a:t>
            </a:r>
            <a:r>
              <a:rPr lang="en-GB" dirty="0" smtClean="0"/>
              <a:t> Javascript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dirty="0" smtClean="0"/>
              <a:t>Why? Because we can leverage the same language, same concepts across the board, minimising our learning-curve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10"/>
              </a:rPr>
              <a:t>W3C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83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559711" y="1588040"/>
            <a:ext cx="6024578" cy="5269959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MS Visual Studio Code </a:t>
            </a:r>
            <a:r>
              <a:rPr lang="en-GB" dirty="0" smtClean="0"/>
              <a:t>for an IDE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(With </a:t>
            </a:r>
            <a:r>
              <a:rPr lang="en-GB" dirty="0" smtClean="0">
                <a:hlinkClick r:id="rId4"/>
              </a:rPr>
              <a:t>Android Studio </a:t>
            </a:r>
            <a:r>
              <a:rPr lang="en-GB" dirty="0" smtClean="0"/>
              <a:t>and </a:t>
            </a:r>
            <a:r>
              <a:rPr lang="en-GB" dirty="0" smtClean="0">
                <a:hlinkClick r:id="rId5"/>
              </a:rPr>
              <a:t>Xcode</a:t>
            </a:r>
            <a:r>
              <a:rPr lang="en-GB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 It’s easy to use.</a:t>
            </a:r>
          </a:p>
          <a:p>
            <a:endParaRPr lang="en-GB" dirty="0" smtClean="0"/>
          </a:p>
          <a:p>
            <a:r>
              <a:rPr lang="en-GB" sz="1000" dirty="0" smtClean="0"/>
              <a:t>It has a really good, well supported plugin architecture. It knows how to cope with Markdown, JavaScript, C/C++/C#, Java, Python, SQL, JSON, XML. </a:t>
            </a:r>
          </a:p>
          <a:p>
            <a:endParaRPr lang="en-GB" sz="1000" dirty="0"/>
          </a:p>
          <a:p>
            <a:r>
              <a:rPr lang="en-GB" sz="1000" dirty="0" smtClean="0"/>
              <a:t>We use Android Studio and </a:t>
            </a:r>
            <a:r>
              <a:rPr lang="en-GB" sz="1000" dirty="0" err="1" smtClean="0"/>
              <a:t>Xcode</a:t>
            </a:r>
            <a:r>
              <a:rPr lang="en-GB" sz="1000" dirty="0" smtClean="0"/>
              <a:t> to manage the build process of our cross platform apps.</a:t>
            </a:r>
          </a:p>
          <a:p>
            <a:endParaRPr lang="en-GB" sz="1000" dirty="0"/>
          </a:p>
          <a:p>
            <a:r>
              <a:rPr lang="en-GB" sz="1000" dirty="0" smtClean="0"/>
              <a:t>If you want to support </a:t>
            </a:r>
            <a:r>
              <a:rPr lang="en-GB" sz="1000" dirty="0" err="1" smtClean="0"/>
              <a:t>iOS</a:t>
            </a:r>
            <a:r>
              <a:rPr lang="en-GB" sz="1000" dirty="0" smtClean="0"/>
              <a:t> with a cross-platform app, you NEED an Apple Mac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6"/>
              </a:rPr>
              <a:t>Microsoft Corp.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26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Test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066976"/>
            <a:ext cx="4435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</a:t>
            </a:r>
            <a:r>
              <a:rPr lang="en-GB" dirty="0" smtClean="0">
                <a:hlinkClick r:id="rId2"/>
              </a:rPr>
              <a:t>unit test </a:t>
            </a:r>
            <a:r>
              <a:rPr lang="en-GB" dirty="0" smtClean="0"/>
              <a:t>anything which sits behind an API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Unit Test frameworks integrate directly into source code.</a:t>
            </a:r>
            <a:endParaRPr lang="en-GB" dirty="0"/>
          </a:p>
          <a:p>
            <a:r>
              <a:rPr lang="en-GB" dirty="0" smtClean="0"/>
              <a:t>Why?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As code gets more complex, it’s dependencies increase. A minor change can have an unintended effect.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Unit tests can be run on a build after alterations, and go through all sensitive scenarios which could cause a failure.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(You *will* ‘break the build’. It’s not a </a:t>
            </a:r>
            <a:r>
              <a:rPr lang="en-GB" dirty="0" err="1" smtClean="0"/>
              <a:t>biggy</a:t>
            </a:r>
            <a:r>
              <a:rPr lang="en-GB" dirty="0" smtClean="0"/>
              <a:t>.)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Test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There are </a:t>
            </a:r>
            <a:r>
              <a:rPr lang="en-GB" dirty="0" smtClean="0">
                <a:hlinkClick r:id="rId2"/>
              </a:rPr>
              <a:t>automated test frameworks </a:t>
            </a:r>
            <a:r>
              <a:rPr lang="en-GB" dirty="0" smtClean="0"/>
              <a:t>which test interactions via the UI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don’t use them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probably should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Very useful in continuous deployment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System takes a while to set up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Inappropriate for small projects?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786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If you deal with any kind of user data, the you need to be aware of: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2"/>
              </a:rPr>
              <a:t>The Information Commissioner’s Office (ICO)</a:t>
            </a:r>
            <a:endParaRPr lang="en-GB" dirty="0" smtClean="0"/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The Data Protection Act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Securing websites and databases is tricky.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It is an arms race.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Platforms As A Service to delegate: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Complex configuration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User Authentication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55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74059" y="3641023"/>
            <a:ext cx="73958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Novelty Sells.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051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Much of the configuration previously seen with webservers is hidden.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</a:t>
            </a:r>
            <a:r>
              <a:rPr lang="en-GB" dirty="0" smtClean="0"/>
              <a:t>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Provides us with a </a:t>
            </a:r>
            <a:r>
              <a:rPr lang="en-GB" dirty="0" smtClean="0">
                <a:hlinkClick r:id="rId4"/>
              </a:rPr>
              <a:t>Postgres </a:t>
            </a:r>
            <a:r>
              <a:rPr lang="en-GB" dirty="0" smtClean="0"/>
              <a:t>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476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Much of the configuration previously seen with webservers is hidden.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Heroku</a:t>
            </a:r>
            <a:endParaRPr lang="en-US" sz="1200" dirty="0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43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2"/>
              </a:rPr>
              <a:t>Auth0</a:t>
            </a:r>
            <a:r>
              <a:rPr lang="en-GB" dirty="0" smtClean="0"/>
              <a:t> as our easy-to-use authentication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can delegate all user</a:t>
            </a:r>
            <a:r>
              <a:rPr lang="en-GB" dirty="0"/>
              <a:t> </a:t>
            </a:r>
            <a:r>
              <a:rPr lang="en-GB" dirty="0" smtClean="0"/>
              <a:t>accounts to Auth0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They provide a robust method by which we can authenticate users.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20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Deployment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connect our Github repository to Heroku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Heroku will package and deploy our web-application on-demand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Heroku</a:t>
            </a:r>
            <a:endParaRPr lang="en-US" sz="1200" dirty="0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93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Communication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work in the same place.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don’t use Slack, Messenger, Signal, What’s App, snail-mail or paper aeroplane. 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live close enough, and anything else is a faff.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If we lived far away, that would be different.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probably wouldn’t be doing this.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19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57200" y="2514874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Summary?</a:t>
            </a:r>
            <a:endParaRPr lang="en-GB" sz="2000" dirty="0"/>
          </a:p>
          <a:p>
            <a:pPr marL="800100" lvl="1" indent="-342900">
              <a:buFont typeface="Arial"/>
              <a:buChar char="•"/>
            </a:pPr>
            <a:endParaRPr lang="en-GB" sz="2000" dirty="0"/>
          </a:p>
          <a:p>
            <a:pPr lvl="1"/>
            <a:endParaRPr lang="en-GB" sz="2000" dirty="0" smtClean="0"/>
          </a:p>
          <a:p>
            <a:pPr lvl="1"/>
            <a:endParaRPr lang="en-GB" sz="2000" dirty="0"/>
          </a:p>
          <a:p>
            <a:pPr lvl="1"/>
            <a:r>
              <a:rPr lang="en-GB" sz="2000" dirty="0" smtClean="0"/>
              <a:t>Tools are there to make you more productive. Try a tool out; if you don’t feel the love within 10 minutes, try another.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smtClean="0"/>
              <a:t>(</a:t>
            </a:r>
            <a:r>
              <a:rPr lang="mr-IN" sz="2000" dirty="0" smtClean="0"/>
              <a:t>…</a:t>
            </a:r>
            <a:r>
              <a:rPr lang="en-GB" sz="2000" dirty="0"/>
              <a:t>i</a:t>
            </a:r>
            <a:r>
              <a:rPr lang="en-GB" sz="2000" dirty="0" smtClean="0"/>
              <a:t>f you get through a whole bunch of tools like that, it may be time to relax that expectation) </a:t>
            </a:r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5" name="Rectangle 4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08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Putting it all</a:t>
            </a:r>
          </a:p>
          <a:p>
            <a:pPr marL="0" indent="0" algn="ctr">
              <a:buNone/>
            </a:pPr>
            <a:r>
              <a:rPr lang="en-US" sz="8000" dirty="0" smtClean="0"/>
              <a:t>together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943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3406401" y="-2683656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12891" y="1943883"/>
            <a:ext cx="8508333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/>
              <a:t>“Reports that say that something hasn't happened are always interesting to me, because as we know, there are known </a:t>
            </a:r>
            <a:r>
              <a:rPr lang="en-US" i="1" dirty="0" err="1"/>
              <a:t>knowns</a:t>
            </a:r>
            <a:r>
              <a:rPr lang="en-US" i="1" dirty="0"/>
              <a:t>; there are things we know we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We </a:t>
            </a:r>
            <a:r>
              <a:rPr lang="en-US" i="1" dirty="0"/>
              <a:t>also know there are known unknowns; that is to say we know there are some things we do not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But </a:t>
            </a:r>
            <a:r>
              <a:rPr lang="en-US" i="1" dirty="0"/>
              <a:t>there are also unknown unknowns – the ones we don't know we don't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And </a:t>
            </a:r>
            <a:r>
              <a:rPr lang="en-US" i="1" dirty="0"/>
              <a:t>if one looks throughout the history of our country and other free countries, it is the latter category that tend to be the difficult ones”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Donald Rummsfeld, United States Secretary of Defense: 2002</a:t>
            </a:r>
            <a:endParaRPr lang="en-GB" sz="1200" dirty="0"/>
          </a:p>
        </p:txBody>
      </p:sp>
      <p:sp>
        <p:nvSpPr>
          <p:cNvPr id="2" name="Oval 1"/>
          <p:cNvSpPr/>
          <p:nvPr/>
        </p:nvSpPr>
        <p:spPr>
          <a:xfrm>
            <a:off x="1964765" y="4258235"/>
            <a:ext cx="6103470" cy="63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7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Helmuth von Moltke the Elder</a:t>
            </a:r>
            <a:endParaRPr lang="en-GB" sz="1200" dirty="0"/>
          </a:p>
        </p:txBody>
      </p:sp>
      <p:sp>
        <p:nvSpPr>
          <p:cNvPr id="2" name="Rectangle 1"/>
          <p:cNvSpPr/>
          <p:nvPr/>
        </p:nvSpPr>
        <p:spPr>
          <a:xfrm>
            <a:off x="2286000" y="3429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“no </a:t>
            </a:r>
            <a:r>
              <a:rPr lang="en-US" dirty="0"/>
              <a:t>plan of operations extends with any certainty beyond the first contact with the main hostile force</a:t>
            </a:r>
            <a:r>
              <a:rPr lang="en-US" dirty="0" smtClean="0"/>
              <a:t>.”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19" name="Straight Connector 18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301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Robert Baden-Powell</a:t>
            </a:r>
            <a:endParaRPr lang="en-GB" sz="1200" dirty="0"/>
          </a:p>
        </p:txBody>
      </p:sp>
      <p:sp>
        <p:nvSpPr>
          <p:cNvPr id="2" name="Rectangle 1"/>
          <p:cNvSpPr/>
          <p:nvPr/>
        </p:nvSpPr>
        <p:spPr>
          <a:xfrm>
            <a:off x="228600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“be prepared”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33192" y="6331830"/>
            <a:ext cx="62670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He also said: “The </a:t>
            </a:r>
            <a:r>
              <a:rPr lang="en-US" sz="1000" dirty="0"/>
              <a:t>most worth-while thing is to try to put happiness into the lives of others</a:t>
            </a:r>
            <a:r>
              <a:rPr lang="en-US" sz="1000" dirty="0" smtClean="0"/>
              <a:t>.”. Which was nice.</a:t>
            </a:r>
            <a:endParaRPr lang="en-US" sz="10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5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10" y="3585166"/>
            <a:ext cx="1162632" cy="1033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602240" y="2565509"/>
            <a:ext cx="433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There were </a:t>
            </a:r>
            <a:r>
              <a:rPr lang="en-GB" dirty="0"/>
              <a:t>S</a:t>
            </a:r>
            <a:r>
              <a:rPr lang="en-GB" dirty="0" smtClean="0"/>
              <a:t>martphones </a:t>
            </a:r>
            <a:r>
              <a:rPr lang="en-GB" dirty="0" smtClean="0"/>
              <a:t>before the iPhone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78" y="3292471"/>
            <a:ext cx="530308" cy="2273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542" y="3417182"/>
            <a:ext cx="822907" cy="1267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341" y="4419036"/>
            <a:ext cx="1171074" cy="501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245" y="3242016"/>
            <a:ext cx="708454" cy="11770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008" y="3549245"/>
            <a:ext cx="1408810" cy="717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344" y="4419036"/>
            <a:ext cx="959186" cy="1201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173" y="4618364"/>
            <a:ext cx="1076565" cy="1286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6000" y="4302977"/>
            <a:ext cx="731794" cy="12353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0135" y="3525772"/>
            <a:ext cx="731372" cy="1101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1457" y="4353234"/>
            <a:ext cx="1300557" cy="1212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1507" y="4879684"/>
            <a:ext cx="1017719" cy="74073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rot="16200000" flipH="1" flipV="1">
            <a:off x="4970556" y="2299863"/>
            <a:ext cx="1" cy="7610289"/>
          </a:xfrm>
          <a:prstGeom prst="line">
            <a:avLst/>
          </a:prstGeom>
          <a:ln w="76200" cmpd="sng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>
            <a:off x="1200747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2325073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>
            <a:off x="3449399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>
            <a:off x="4573725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>
            <a:off x="5698051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>
            <a:off x="6822377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7946704" y="6168105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6757" y="6262452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2000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8332853" y="626753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2007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7388" y="4712017"/>
            <a:ext cx="1382259" cy="11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2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920448" y="3855136"/>
            <a:ext cx="530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way in which to run a project which expects setback. 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57200" y="2079446"/>
            <a:ext cx="2882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pperplate Gothic Bold"/>
                <a:cs typeface="Copperplate Gothic Bold"/>
              </a:rPr>
              <a:t>We present</a:t>
            </a:r>
            <a:endParaRPr lang="en-US" sz="4000" dirty="0">
              <a:latin typeface="Copperplate Gothic Bold"/>
              <a:cs typeface="Copperplate Gothic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7755" y="4536746"/>
            <a:ext cx="1486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pperplate Gothic Bold"/>
                <a:cs typeface="Copperplate Gothic Bold"/>
              </a:rPr>
              <a:t>Based - on</a:t>
            </a:r>
            <a:endParaRPr lang="en-US" dirty="0">
              <a:latin typeface="Copperplate Gothic Bold"/>
              <a:cs typeface="Copperplate Gothic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4235" y="5456830"/>
            <a:ext cx="658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Real-world experiences, stuff we’ve done and stuff you’ve seen here.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674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26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43" y="4877209"/>
            <a:ext cx="8898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Object: Produce an MVP from a client brief in 22 weeks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Phases: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Prep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Release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Regular short sprints and deliveries</a:t>
            </a:r>
          </a:p>
          <a:p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31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5200374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Prep: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Client, stakeholder: </a:t>
            </a:r>
            <a:r>
              <a:rPr lang="en-GB" dirty="0" smtClean="0"/>
              <a:t>The VIP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Project Manager: </a:t>
            </a:r>
            <a:r>
              <a:rPr lang="en-GB" dirty="0" smtClean="0"/>
              <a:t>collate and communicate status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Technical Lead: </a:t>
            </a:r>
            <a:r>
              <a:rPr lang="en-GB" dirty="0" smtClean="0"/>
              <a:t>collate and communicate technical vision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3366FF"/>
                </a:solidFill>
              </a:rPr>
              <a:t>Trello:</a:t>
            </a:r>
            <a:r>
              <a:rPr lang="en-GB" dirty="0" smtClean="0"/>
              <a:t> for easy-to-use project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9446"/>
            <a:ext cx="3582103" cy="27353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45" name="Straight Connector 4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27" y="2129428"/>
            <a:ext cx="4261787" cy="26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59536" y="1265334"/>
            <a:ext cx="311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project is different, but</a:t>
            </a: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dirty="0" smtClean="0"/>
              <a:t>Trello for requirements capture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Collaborative. Client and team can see everything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2079446"/>
            <a:ext cx="3582103" cy="273537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123" y="2062263"/>
            <a:ext cx="4090579" cy="27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59536" y="1265334"/>
            <a:ext cx="311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project is different, but</a:t>
            </a: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dirty="0" smtClean="0"/>
              <a:t>Github for any docs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Github for code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Too complex for client to use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Make docs into PDF, and post on Trello board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2079446"/>
            <a:ext cx="3582103" cy="273537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42" y="2076921"/>
            <a:ext cx="4273176" cy="2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R</a:t>
            </a:r>
            <a:r>
              <a:rPr lang="en-GB" dirty="0" smtClean="0"/>
              <a:t>equirements capture and initial design process in parallel with a technical investigation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All code gets checked-in as evidence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787" y="2058177"/>
            <a:ext cx="1550614" cy="2756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34" y="2058177"/>
            <a:ext cx="1389399" cy="27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32672" y="2079446"/>
            <a:ext cx="453779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Delivery 1: First MVP feature set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2: Refined MVP feature set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3: First MVP design and estimate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4: 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 and sign off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Ready for Implementation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78647" y="5495080"/>
            <a:ext cx="640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-&gt; Design -&gt; Component break-down -&gt; Tasks -&gt; Estimate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8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78647" y="5495080"/>
            <a:ext cx="640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-&gt; Design -&gt; Component break-down -&gt; Tasks -&gt; Estimate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54" y="2079446"/>
            <a:ext cx="3652294" cy="2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668741" y="-2707201"/>
            <a:ext cx="117043" cy="8765453"/>
            <a:chOff x="8094777" y="1562891"/>
            <a:chExt cx="129045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108370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 smtClean="0"/>
              <a:t>Implementation: </a:t>
            </a:r>
            <a:r>
              <a:rPr lang="en-GB" dirty="0" smtClean="0"/>
              <a:t>Begin each day with a short meeting (called a stand-up)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Each team member states: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did yesterday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plan to do today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and any problems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Tasks are allocated according to suitability at the stand-up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14" y="2053052"/>
            <a:ext cx="3652294" cy="2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668741" y="-2707201"/>
            <a:ext cx="117043" cy="8765453"/>
            <a:chOff x="8094777" y="1562891"/>
            <a:chExt cx="129045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108370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Begin each day with a short meeting (called a stand-up)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Each team member states: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did yesterday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plan to do today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and any problems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Tasks are allocated according to suitability at the stand-up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14" y="2053052"/>
            <a:ext cx="3652294" cy="2824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348018">
            <a:off x="1062853" y="2112592"/>
            <a:ext cx="63127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Copperplate Gothic Bold"/>
                <a:cs typeface="Copperplate Gothic Bold"/>
              </a:rPr>
              <a:t>Unknown Unknowns</a:t>
            </a:r>
            <a:endParaRPr lang="en-US" sz="8000" dirty="0">
              <a:solidFill>
                <a:srgbClr val="FF0000"/>
              </a:solidFill>
              <a:latin typeface="Copperplate Gothic Bold"/>
              <a:cs typeface="Copperplat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66410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10" y="2382657"/>
            <a:ext cx="1162632" cy="1033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78" y="2089962"/>
            <a:ext cx="530308" cy="2273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542" y="2214673"/>
            <a:ext cx="822907" cy="1267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341" y="3216527"/>
            <a:ext cx="1171074" cy="501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245" y="2039507"/>
            <a:ext cx="708454" cy="11770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008" y="2346736"/>
            <a:ext cx="1408810" cy="717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344" y="3216527"/>
            <a:ext cx="959186" cy="1201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7173" y="3415855"/>
            <a:ext cx="1076565" cy="1286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3750" y="3128028"/>
            <a:ext cx="731794" cy="12353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0135" y="2323263"/>
            <a:ext cx="731372" cy="1101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1457" y="3150725"/>
            <a:ext cx="1300557" cy="1212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1507" y="3677175"/>
            <a:ext cx="1017719" cy="74073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12091" y="4770954"/>
            <a:ext cx="8712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Smartphone software</a:t>
            </a:r>
            <a:r>
              <a:rPr lang="en-GB" dirty="0"/>
              <a:t>: </a:t>
            </a:r>
            <a:r>
              <a:rPr lang="en-GB" dirty="0">
                <a:solidFill>
                  <a:srgbClr val="FF0000"/>
                </a:solidFill>
              </a:rPr>
              <a:t>Code warriors only</a:t>
            </a:r>
            <a:r>
              <a:rPr lang="en-GB" dirty="0" smtClean="0">
                <a:solidFill>
                  <a:srgbClr val="FF0000"/>
                </a:solidFill>
              </a:rPr>
              <a:t>!</a:t>
            </a:r>
            <a:endParaRPr lang="en-GB" dirty="0" smtClean="0">
              <a:solidFill>
                <a:srgbClr val="FF0000"/>
              </a:solidFill>
            </a:endParaRP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Languages: C / C++ or </a:t>
            </a:r>
            <a:r>
              <a:rPr lang="en-GB" dirty="0" smtClean="0"/>
              <a:t>J2ME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 biggest smartphone manufacturer: Nokia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 biggest mobile OS: Symbian and Windows CE.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It wasn’t easy to write. </a:t>
            </a:r>
            <a:r>
              <a:rPr lang="en-GB" dirty="0"/>
              <a:t>Terrible </a:t>
            </a:r>
            <a:r>
              <a:rPr lang="en-GB" dirty="0" smtClean="0"/>
              <a:t>tools. It </a:t>
            </a:r>
            <a:r>
              <a:rPr lang="en-GB" dirty="0" smtClean="0"/>
              <a:t>certainly wasn’t easy to sell</a:t>
            </a:r>
            <a:r>
              <a:rPr lang="en-GB" dirty="0" smtClean="0"/>
              <a:t>. </a:t>
            </a:r>
            <a:endParaRPr lang="en-GB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7388" y="3613841"/>
            <a:ext cx="1382259" cy="11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End each Sprint with a delivery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Push uncompleted tasks into the next sprint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401073" y="1669370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5400000">
            <a:off x="1644365" y="-2718727"/>
            <a:ext cx="115455" cy="8765453"/>
            <a:chOff x="8094777" y="1562891"/>
            <a:chExt cx="127294" cy="491659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30" y="1998016"/>
            <a:ext cx="3652294" cy="28241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9" y="1971622"/>
            <a:ext cx="4045722" cy="290558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5200374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End final sprint with a feature freeze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Some features won’t make it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That’s OK.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No more new features: ditch Trello!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8" name="Oval 17"/>
          <p:cNvSpPr/>
          <p:nvPr/>
        </p:nvSpPr>
        <p:spPr>
          <a:xfrm>
            <a:off x="5739013" y="2512223"/>
            <a:ext cx="855848" cy="2364986"/>
          </a:xfrm>
          <a:prstGeom prst="ellipse">
            <a:avLst/>
          </a:prstGeom>
          <a:solidFill>
            <a:srgbClr val="FFFF00">
              <a:alpha val="41000"/>
            </a:srgbClr>
          </a:solidFill>
          <a:ln w="50800">
            <a:solidFill>
              <a:schemeClr val="tx1">
                <a:alpha val="5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1644365" y="-2718727"/>
            <a:ext cx="115455" cy="8765453"/>
            <a:chOff x="8094777" y="1562891"/>
            <a:chExt cx="127294" cy="4916596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7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8" y="1937505"/>
            <a:ext cx="1908053" cy="27977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018050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Release: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a ‘Release candidate’ to test your release in front of a friendly audience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an issues list (</a:t>
            </a:r>
            <a:r>
              <a:rPr lang="en-GB" dirty="0" err="1" smtClean="0"/>
              <a:t>GitHub</a:t>
            </a:r>
            <a:r>
              <a:rPr lang="en-GB" dirty="0" smtClean="0"/>
              <a:t>) to collate feedback from your users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Triage, prioritise and fix issues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Release is a compromise: </a:t>
            </a:r>
            <a:r>
              <a:rPr lang="en-GB" dirty="0"/>
              <a:t>y</a:t>
            </a:r>
            <a:r>
              <a:rPr lang="en-GB" dirty="0" smtClean="0"/>
              <a:t>ou have to stop sometime.</a:t>
            </a:r>
          </a:p>
        </p:txBody>
      </p:sp>
      <p:sp>
        <p:nvSpPr>
          <p:cNvPr id="18" name="Oval 17"/>
          <p:cNvSpPr/>
          <p:nvPr/>
        </p:nvSpPr>
        <p:spPr>
          <a:xfrm>
            <a:off x="1195681" y="2370282"/>
            <a:ext cx="855848" cy="2364986"/>
          </a:xfrm>
          <a:prstGeom prst="ellipse">
            <a:avLst/>
          </a:prstGeom>
          <a:solidFill>
            <a:srgbClr val="FFFF00">
              <a:alpha val="41000"/>
            </a:srgbClr>
          </a:solidFill>
          <a:ln w="50800">
            <a:solidFill>
              <a:schemeClr val="tx1">
                <a:alpha val="5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Oh, the release</a:t>
            </a:r>
            <a:r>
              <a:rPr lang="mr-IN" dirty="0" smtClean="0"/>
              <a:t>…</a:t>
            </a:r>
            <a:r>
              <a:rPr lang="en-GB" dirty="0" smtClean="0"/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431" y="1883217"/>
            <a:ext cx="4526273" cy="28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994137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Oh, the release</a:t>
            </a:r>
            <a:r>
              <a:rPr lang="mr-IN" dirty="0" smtClean="0"/>
              <a:t>…</a:t>
            </a:r>
            <a:r>
              <a:rPr lang="en-GB" dirty="0" smtClean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8" y="1969247"/>
            <a:ext cx="762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2812" y="2079446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There’s your MVP!</a:t>
            </a:r>
          </a:p>
          <a:p>
            <a:endParaRPr lang="en-GB" sz="2000" dirty="0"/>
          </a:p>
          <a:p>
            <a:r>
              <a:rPr lang="en-GB" sz="2000" dirty="0" smtClean="0"/>
              <a:t>It will (almost certainly) have less features than you planned. But</a:t>
            </a:r>
            <a:endParaRPr lang="en-GB" sz="2000" dirty="0"/>
          </a:p>
          <a:p>
            <a:pPr algn="ctr"/>
            <a:r>
              <a:rPr lang="en-GB" sz="8000" dirty="0"/>
              <a:t>I</a:t>
            </a:r>
            <a:r>
              <a:rPr lang="en-GB" sz="8000" dirty="0" smtClean="0"/>
              <a:t>t has shipped.</a:t>
            </a:r>
          </a:p>
          <a:p>
            <a:pPr algn="ctr"/>
            <a:r>
              <a:rPr lang="en-GB" sz="8000" dirty="0" smtClean="0"/>
              <a:t>Be proud!</a:t>
            </a:r>
          </a:p>
          <a:p>
            <a:pPr algn="ctr"/>
            <a:endParaRPr lang="en-GB" sz="2000" dirty="0" smtClean="0"/>
          </a:p>
          <a:p>
            <a:pPr algn="r"/>
            <a:r>
              <a:rPr lang="en-GB" sz="2000" dirty="0" smtClean="0"/>
              <a:t>(get ready to do it again!)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1351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38341" y="2207300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pPr algn="ctr"/>
            <a:r>
              <a:rPr lang="en-GB" sz="8000" dirty="0" smtClean="0"/>
              <a:t>Take Stock</a:t>
            </a:r>
          </a:p>
        </p:txBody>
      </p:sp>
    </p:spTree>
    <p:extLst>
      <p:ext uri="{BB962C8B-B14F-4D97-AF65-F5344CB8AC3E}">
        <p14:creationId xmlns:p14="http://schemas.microsoft.com/office/powerpoint/2010/main" val="230784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38341" y="1355653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endParaRPr lang="en-GB" sz="2000" dirty="0" smtClean="0"/>
          </a:p>
          <a:p>
            <a:pPr algn="ctr"/>
            <a:r>
              <a:rPr lang="en-GB" sz="8000" dirty="0" smtClean="0"/>
              <a:t>Respect your team</a:t>
            </a:r>
          </a:p>
          <a:p>
            <a:pPr algn="ctr"/>
            <a:r>
              <a:rPr lang="en-GB" sz="8000" dirty="0" smtClean="0"/>
              <a:t>Enjoy what you do!</a:t>
            </a:r>
          </a:p>
          <a:p>
            <a:pPr algn="ctr"/>
            <a:endParaRPr lang="en-GB" sz="8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667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5707" y="264423"/>
            <a:ext cx="8688293" cy="5891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Our highest priority is to satisfy the </a:t>
            </a:r>
            <a:r>
              <a:rPr lang="en-US" sz="1400" dirty="0" smtClean="0"/>
              <a:t>customer through </a:t>
            </a:r>
            <a:r>
              <a:rPr lang="en-US" sz="1400" dirty="0"/>
              <a:t>early and continuous </a:t>
            </a:r>
            <a:r>
              <a:rPr lang="en-US" sz="1400" dirty="0" smtClean="0"/>
              <a:t>delivery of </a:t>
            </a:r>
            <a:r>
              <a:rPr lang="en-US" sz="1400" dirty="0"/>
              <a:t>valuable software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Welcome changing requirements, even late in </a:t>
            </a:r>
            <a:r>
              <a:rPr lang="en-US" sz="1400" dirty="0" smtClean="0"/>
              <a:t>development</a:t>
            </a:r>
            <a:r>
              <a:rPr lang="en-US" sz="1400" dirty="0"/>
              <a:t>. </a:t>
            </a:r>
            <a:r>
              <a:rPr lang="en-US" sz="1400" dirty="0" smtClean="0"/>
              <a:t>Agile processes </a:t>
            </a:r>
            <a:r>
              <a:rPr lang="en-US" sz="1400" dirty="0"/>
              <a:t>harness change for </a:t>
            </a:r>
            <a:r>
              <a:rPr lang="en-US" sz="1400" dirty="0" smtClean="0"/>
              <a:t>the </a:t>
            </a:r>
            <a:r>
              <a:rPr lang="en-US" sz="1400" dirty="0"/>
              <a:t>customer's competitive advantage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Deliver working software frequently, from a </a:t>
            </a:r>
            <a:r>
              <a:rPr lang="en-US" sz="1400" dirty="0" smtClean="0"/>
              <a:t>couple </a:t>
            </a:r>
            <a:r>
              <a:rPr lang="en-US" sz="1400" dirty="0"/>
              <a:t>of weeks to a couple of months, with a </a:t>
            </a:r>
            <a:r>
              <a:rPr lang="en-US" sz="1400" dirty="0" smtClean="0"/>
              <a:t>preference </a:t>
            </a:r>
            <a:r>
              <a:rPr lang="en-US" sz="1400" dirty="0"/>
              <a:t>to the shorter timescale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Business people and developers must work </a:t>
            </a:r>
            <a:r>
              <a:rPr lang="en-US" sz="1400" dirty="0" smtClean="0"/>
              <a:t>together </a:t>
            </a:r>
            <a:r>
              <a:rPr lang="en-US" sz="1400" dirty="0"/>
              <a:t>daily throughout the project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Build projects around motivated individuals. </a:t>
            </a:r>
            <a:r>
              <a:rPr lang="en-US" sz="1400" dirty="0" smtClean="0"/>
              <a:t>Give </a:t>
            </a:r>
            <a:r>
              <a:rPr lang="en-US" sz="1400" dirty="0"/>
              <a:t>them the environment and support they need, </a:t>
            </a:r>
            <a:r>
              <a:rPr lang="en-US" sz="1400" dirty="0" smtClean="0"/>
              <a:t>and </a:t>
            </a:r>
            <a:r>
              <a:rPr lang="en-US" sz="1400" dirty="0"/>
              <a:t>trust them to get the job done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The most efficient and effective method of </a:t>
            </a:r>
            <a:r>
              <a:rPr lang="en-US" sz="1400" dirty="0" smtClean="0"/>
              <a:t>conveying </a:t>
            </a:r>
            <a:r>
              <a:rPr lang="en-US" sz="1400" dirty="0"/>
              <a:t>information to and within a development </a:t>
            </a:r>
            <a:r>
              <a:rPr lang="en-US" sz="1400" dirty="0" smtClean="0"/>
              <a:t>team </a:t>
            </a:r>
            <a:r>
              <a:rPr lang="en-US" sz="1400" dirty="0"/>
              <a:t>is face-to-face conversation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Working software is the primary measure of progress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Agile processes promote sustainable development. </a:t>
            </a:r>
            <a:r>
              <a:rPr lang="en-US" sz="1400" dirty="0" smtClean="0"/>
              <a:t>The </a:t>
            </a:r>
            <a:r>
              <a:rPr lang="en-US" sz="1400" dirty="0"/>
              <a:t>sponsors, developers, and users should be able </a:t>
            </a:r>
            <a:r>
              <a:rPr lang="en-US" sz="1400" dirty="0" smtClean="0"/>
              <a:t>to </a:t>
            </a:r>
            <a:r>
              <a:rPr lang="en-US" sz="1400" dirty="0"/>
              <a:t>maintain a constant pace indefinitely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Continuous attention to technical excellence </a:t>
            </a:r>
            <a:r>
              <a:rPr lang="en-US" sz="1400" dirty="0" smtClean="0"/>
              <a:t>and </a:t>
            </a:r>
            <a:r>
              <a:rPr lang="en-US" sz="1400" dirty="0"/>
              <a:t>good design enhances agility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Simplicity--the art of maximizing the amount </a:t>
            </a:r>
            <a:r>
              <a:rPr lang="en-US" sz="1400" dirty="0" smtClean="0"/>
              <a:t>of </a:t>
            </a:r>
            <a:r>
              <a:rPr lang="en-US" sz="1400" dirty="0"/>
              <a:t>work not done--is essential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The best architectures, requirements, and designs </a:t>
            </a:r>
            <a:r>
              <a:rPr lang="en-US" sz="1400" dirty="0" smtClean="0"/>
              <a:t>emerge </a:t>
            </a:r>
            <a:r>
              <a:rPr lang="en-US" sz="1400" dirty="0"/>
              <a:t>from self-organizing teams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At regular intervals, the team reflects on how </a:t>
            </a:r>
            <a:r>
              <a:rPr lang="en-US" sz="1400" dirty="0" smtClean="0"/>
              <a:t>to </a:t>
            </a:r>
            <a:r>
              <a:rPr lang="en-US" sz="1400" dirty="0"/>
              <a:t>become more effective, then tunes and adjusts </a:t>
            </a:r>
            <a:r>
              <a:rPr lang="en-US" sz="1400" dirty="0" smtClean="0"/>
              <a:t>its </a:t>
            </a:r>
            <a:r>
              <a:rPr lang="en-US" sz="1400" dirty="0"/>
              <a:t>behavior accordingly.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572071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4"/>
              </a:rPr>
              <a:t>Principles behind the Agile Manifesto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101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407896" y="2565509"/>
            <a:ext cx="272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The iPhone arrives in 2007.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98" y="3194875"/>
            <a:ext cx="2279062" cy="14599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06728" y="4787262"/>
            <a:ext cx="928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/>
              <a:t>(Steve Jobs)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348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6306</TotalTime>
  <Words>4222</Words>
  <Application>Microsoft Macintosh PowerPoint</Application>
  <PresentationFormat>On-screen Show (4:3)</PresentationFormat>
  <Paragraphs>878</Paragraphs>
  <Slides>87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Tools of the Trade</vt:lpstr>
      <vt:lpstr>DigitalLabs@MMU</vt:lpstr>
      <vt:lpstr>DigitalLabs@MMU</vt:lpstr>
      <vt:lpstr>Today</vt:lpstr>
      <vt:lpstr>PowerPoint Presentation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How we got here</vt:lpstr>
      <vt:lpstr>PowerPoint Presentation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PowerPoint Presentation</vt:lpstr>
      <vt:lpstr>Digital Tools</vt:lpstr>
      <vt:lpstr>Digital Tools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Tools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Tooling</vt:lpstr>
      <vt:lpstr>PowerPoint Presentation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PowerPoint Presentation</vt:lpstr>
    </vt:vector>
  </TitlesOfParts>
  <Company>Digital Labs @ MMU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of the Trade</dc:title>
  <dc:creator>Laurie Cooper</dc:creator>
  <cp:lastModifiedBy>Laurie Cooper</cp:lastModifiedBy>
  <cp:revision>179</cp:revision>
  <dcterms:created xsi:type="dcterms:W3CDTF">2017-10-05T09:32:04Z</dcterms:created>
  <dcterms:modified xsi:type="dcterms:W3CDTF">2017-10-13T10:12:45Z</dcterms:modified>
</cp:coreProperties>
</file>